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7010400" cy="92964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Medium-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MontserratMedium-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SemiBold-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9"/>
            <a:ext cx="3037840" cy="466433"/>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9"/>
            <a:ext cx="3037840" cy="466433"/>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p1: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4" name="Google Shape;44;p1:notes"/>
          <p:cNvSpPr txBox="1"/>
          <p:nvPr>
            <p:ph idx="12" type="sldNum"/>
          </p:nvPr>
        </p:nvSpPr>
        <p:spPr>
          <a:xfrm>
            <a:off x="3970938" y="8829969"/>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17a86e6306_0_30: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71" name="Google Shape;171;g117a86e6306_0_3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7a86e6306_0_44: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85" name="Google Shape;185;g117a86e6306_0_4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17a86e6306_0_61: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00" name="Google Shape;200;g117a86e6306_0_6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4:notes"/>
          <p:cNvSpPr txBox="1"/>
          <p:nvPr>
            <p:ph idx="1" type="body"/>
          </p:nvPr>
        </p:nvSpPr>
        <p:spPr>
          <a:xfrm>
            <a:off x="701040" y="4473892"/>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16" name="Google Shape;216;p4:notes"/>
          <p:cNvSpPr txBox="1"/>
          <p:nvPr>
            <p:ph idx="12" type="sldNum"/>
          </p:nvPr>
        </p:nvSpPr>
        <p:spPr>
          <a:xfrm>
            <a:off x="3970938" y="8829969"/>
            <a:ext cx="3037840" cy="466433"/>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CA"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25" name="Google Shape;225;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6:notes"/>
          <p:cNvSpPr txBox="1"/>
          <p:nvPr>
            <p:ph idx="1" type="body"/>
          </p:nvPr>
        </p:nvSpPr>
        <p:spPr>
          <a:xfrm>
            <a:off x="701040" y="4473892"/>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59" name="Google Shape;59;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62083e92f_0_44: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73" name="Google Shape;73;g1162083e92f_0_4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62083e92f_0_60: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87" name="Google Shape;87;g1162083e92f_0_6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62083e92f_0_77: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01" name="Google Shape;101;g1162083e92f_0_7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62083e92f_0_97: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15" name="Google Shape;115;g1162083e92f_0_9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62083e92f_0_111: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29" name="Google Shape;129;g1162083e92f_0_11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7a86e6306_0_1: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43" name="Google Shape;143;g117a86e6306_0_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7a86e6306_0_16:notes"/>
          <p:cNvSpPr txBox="1"/>
          <p:nvPr>
            <p:ph idx="1" type="body"/>
          </p:nvPr>
        </p:nvSpPr>
        <p:spPr>
          <a:xfrm>
            <a:off x="701040" y="4473892"/>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57" name="Google Shape;157;g117a86e6306_0_1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body"/>
          </p:nvPr>
        </p:nvSpPr>
        <p:spPr>
          <a:xfrm>
            <a:off x="838200" y="1825625"/>
            <a:ext cx="10515600" cy="38349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 name="Shape 17"/>
        <p:cNvGrpSpPr/>
        <p:nvPr/>
      </p:nvGrpSpPr>
      <p:grpSpPr>
        <a:xfrm>
          <a:off x="0" y="0"/>
          <a:ext cx="0" cy="0"/>
          <a:chOff x="0" y="0"/>
          <a:chExt cx="0" cy="0"/>
        </a:xfrm>
      </p:grpSpPr>
      <p:sp>
        <p:nvSpPr>
          <p:cNvPr id="18" name="Google Shape;18;p3"/>
          <p:cNvSpPr txBox="1"/>
          <p:nvPr>
            <p:ph type="title"/>
          </p:nvPr>
        </p:nvSpPr>
        <p:spPr>
          <a:xfrm>
            <a:off x="839788" y="454818"/>
            <a:ext cx="4755469" cy="10683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p:nvPr>
            <p:ph idx="2" type="pic"/>
          </p:nvPr>
        </p:nvSpPr>
        <p:spPr>
          <a:xfrm>
            <a:off x="7021286" y="0"/>
            <a:ext cx="5170714" cy="6857999"/>
          </a:xfrm>
          <a:prstGeom prst="rect">
            <a:avLst/>
          </a:prstGeom>
          <a:noFill/>
          <a:ln>
            <a:noFill/>
          </a:ln>
        </p:spPr>
      </p:sp>
      <p:sp>
        <p:nvSpPr>
          <p:cNvPr id="20" name="Google Shape;20;p3"/>
          <p:cNvSpPr txBox="1"/>
          <p:nvPr>
            <p:ph idx="1" type="body"/>
          </p:nvPr>
        </p:nvSpPr>
        <p:spPr>
          <a:xfrm>
            <a:off x="839788" y="1523206"/>
            <a:ext cx="4755469" cy="43457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1600"/>
              <a:buNone/>
              <a:defRPr sz="1600"/>
            </a:lvl1pPr>
            <a:lvl2pPr indent="-228600" lvl="1" marL="914400" algn="l">
              <a:lnSpc>
                <a:spcPct val="90000"/>
              </a:lnSpc>
              <a:spcBef>
                <a:spcPts val="500"/>
              </a:spcBef>
              <a:spcAft>
                <a:spcPts val="0"/>
              </a:spcAft>
              <a:buClr>
                <a:schemeClr val="dk2"/>
              </a:buClr>
              <a:buSzPts val="1400"/>
              <a:buNone/>
              <a:defRPr sz="1400"/>
            </a:lvl2pPr>
            <a:lvl3pPr indent="-228600" lvl="2" marL="1371600" algn="l">
              <a:lnSpc>
                <a:spcPct val="90000"/>
              </a:lnSpc>
              <a:spcBef>
                <a:spcPts val="500"/>
              </a:spcBef>
              <a:spcAft>
                <a:spcPts val="0"/>
              </a:spcAft>
              <a:buClr>
                <a:schemeClr val="dk2"/>
              </a:buClr>
              <a:buSzPts val="1200"/>
              <a:buNone/>
              <a:defRPr sz="1200"/>
            </a:lvl3pPr>
            <a:lvl4pPr indent="-228600" lvl="3" marL="1828800" algn="l">
              <a:lnSpc>
                <a:spcPct val="90000"/>
              </a:lnSpc>
              <a:spcBef>
                <a:spcPts val="500"/>
              </a:spcBef>
              <a:spcAft>
                <a:spcPts val="0"/>
              </a:spcAft>
              <a:buClr>
                <a:schemeClr val="dk2"/>
              </a:buClr>
              <a:buSzPts val="1000"/>
              <a:buNone/>
              <a:defRPr sz="1000"/>
            </a:lvl4pPr>
            <a:lvl5pPr indent="-228600" lvl="4" marL="2286000" algn="l">
              <a:lnSpc>
                <a:spcPct val="90000"/>
              </a:lnSpc>
              <a:spcBef>
                <a:spcPts val="5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21" name="Shape 21"/>
        <p:cNvGrpSpPr/>
        <p:nvPr/>
      </p:nvGrpSpPr>
      <p:grpSpPr>
        <a:xfrm>
          <a:off x="0" y="0"/>
          <a:ext cx="0" cy="0"/>
          <a:chOff x="0" y="0"/>
          <a:chExt cx="0" cy="0"/>
        </a:xfrm>
      </p:grpSpPr>
      <p:sp>
        <p:nvSpPr>
          <p:cNvPr id="22" name="Google Shape;22;p4"/>
          <p:cNvSpPr txBox="1"/>
          <p:nvPr>
            <p:ph type="title"/>
          </p:nvPr>
        </p:nvSpPr>
        <p:spPr>
          <a:xfrm>
            <a:off x="6096000" y="378618"/>
            <a:ext cx="4755469" cy="10683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p:nvPr>
            <p:ph idx="2" type="pic"/>
          </p:nvPr>
        </p:nvSpPr>
        <p:spPr>
          <a:xfrm>
            <a:off x="0" y="0"/>
            <a:ext cx="5170714" cy="6857999"/>
          </a:xfrm>
          <a:prstGeom prst="rect">
            <a:avLst/>
          </a:prstGeom>
          <a:noFill/>
          <a:ln>
            <a:noFill/>
          </a:ln>
        </p:spPr>
      </p:sp>
      <p:sp>
        <p:nvSpPr>
          <p:cNvPr id="24" name="Google Shape;24;p4"/>
          <p:cNvSpPr txBox="1"/>
          <p:nvPr>
            <p:ph idx="1" type="body"/>
          </p:nvPr>
        </p:nvSpPr>
        <p:spPr>
          <a:xfrm>
            <a:off x="6095999" y="1447006"/>
            <a:ext cx="4755469" cy="43457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1600"/>
              <a:buNone/>
              <a:defRPr sz="1600"/>
            </a:lvl1pPr>
            <a:lvl2pPr indent="-228600" lvl="1" marL="914400" algn="l">
              <a:lnSpc>
                <a:spcPct val="90000"/>
              </a:lnSpc>
              <a:spcBef>
                <a:spcPts val="500"/>
              </a:spcBef>
              <a:spcAft>
                <a:spcPts val="0"/>
              </a:spcAft>
              <a:buClr>
                <a:schemeClr val="dk2"/>
              </a:buClr>
              <a:buSzPts val="1400"/>
              <a:buNone/>
              <a:defRPr sz="1400"/>
            </a:lvl2pPr>
            <a:lvl3pPr indent="-228600" lvl="2" marL="1371600" algn="l">
              <a:lnSpc>
                <a:spcPct val="90000"/>
              </a:lnSpc>
              <a:spcBef>
                <a:spcPts val="500"/>
              </a:spcBef>
              <a:spcAft>
                <a:spcPts val="0"/>
              </a:spcAft>
              <a:buClr>
                <a:schemeClr val="dk2"/>
              </a:buClr>
              <a:buSzPts val="1200"/>
              <a:buNone/>
              <a:defRPr sz="1200"/>
            </a:lvl3pPr>
            <a:lvl4pPr indent="-228600" lvl="3" marL="1828800" algn="l">
              <a:lnSpc>
                <a:spcPct val="90000"/>
              </a:lnSpc>
              <a:spcBef>
                <a:spcPts val="500"/>
              </a:spcBef>
              <a:spcAft>
                <a:spcPts val="0"/>
              </a:spcAft>
              <a:buClr>
                <a:schemeClr val="dk2"/>
              </a:buClr>
              <a:buSzPts val="1000"/>
              <a:buNone/>
              <a:defRPr sz="1000"/>
            </a:lvl4pPr>
            <a:lvl5pPr indent="-228600" lvl="4" marL="2286000" algn="l">
              <a:lnSpc>
                <a:spcPct val="90000"/>
              </a:lnSpc>
              <a:spcBef>
                <a:spcPts val="5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2"/>
              </a:buClr>
              <a:buSzPts val="2400"/>
              <a:buNone/>
              <a:defRPr sz="2400"/>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 name="Shape 33"/>
        <p:cNvGrpSpPr/>
        <p:nvPr/>
      </p:nvGrpSpPr>
      <p:grpSpPr>
        <a:xfrm>
          <a:off x="0" y="0"/>
          <a:ext cx="0" cy="0"/>
          <a:chOff x="0" y="0"/>
          <a:chExt cx="0" cy="0"/>
        </a:xfrm>
      </p:grpSpPr>
      <p:sp>
        <p:nvSpPr>
          <p:cNvPr id="34" name="Google Shape;34;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2.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3834946"/>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2" name="Google Shape;12;p1"/>
          <p:cNvPicPr preferRelativeResize="0"/>
          <p:nvPr/>
        </p:nvPicPr>
        <p:blipFill rotWithShape="1">
          <a:blip r:embed="rId1">
            <a:alphaModFix/>
          </a:blip>
          <a:srcRect b="0" l="0" r="0" t="0"/>
          <a:stretch/>
        </p:blipFill>
        <p:spPr>
          <a:xfrm>
            <a:off x="10619015" y="6099628"/>
            <a:ext cx="1877786" cy="938893"/>
          </a:xfrm>
          <a:prstGeom prst="rect">
            <a:avLst/>
          </a:prstGeom>
          <a:noFill/>
          <a:ln>
            <a:noFill/>
          </a:ln>
        </p:spPr>
      </p:pic>
      <p:pic>
        <p:nvPicPr>
          <p:cNvPr descr="A picture containing drawing&#10;&#10;Description automatically generated" id="13" name="Google Shape;13;p1"/>
          <p:cNvPicPr preferRelativeResize="0"/>
          <p:nvPr/>
        </p:nvPicPr>
        <p:blipFill rotWithShape="1">
          <a:blip r:embed="rId2">
            <a:alphaModFix/>
          </a:blip>
          <a:srcRect b="0" l="0" r="0" t="0"/>
          <a:stretch/>
        </p:blipFill>
        <p:spPr>
          <a:xfrm>
            <a:off x="10905077" y="5955355"/>
            <a:ext cx="1149211" cy="80854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jpg"/><Relationship Id="rId5" Type="http://schemas.openxmlformats.org/officeDocument/2006/relationships/image" Target="../media/image8.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pic>
        <p:nvPicPr>
          <p:cNvPr id="46" name="Google Shape;46;p10"/>
          <p:cNvPicPr preferRelativeResize="0"/>
          <p:nvPr/>
        </p:nvPicPr>
        <p:blipFill rotWithShape="1">
          <a:blip r:embed="rId3">
            <a:alphaModFix/>
          </a:blip>
          <a:srcRect b="15615" l="22799" r="26646" t="16990"/>
          <a:stretch/>
        </p:blipFill>
        <p:spPr>
          <a:xfrm>
            <a:off x="4084050" y="0"/>
            <a:ext cx="8107950" cy="6858001"/>
          </a:xfrm>
          <a:prstGeom prst="rect">
            <a:avLst/>
          </a:prstGeom>
          <a:noFill/>
          <a:ln>
            <a:noFill/>
          </a:ln>
        </p:spPr>
      </p:pic>
      <p:sp>
        <p:nvSpPr>
          <p:cNvPr id="47" name="Google Shape;47;p10"/>
          <p:cNvSpPr/>
          <p:nvPr/>
        </p:nvSpPr>
        <p:spPr>
          <a:xfrm>
            <a:off x="6830830" y="6080474"/>
            <a:ext cx="797442" cy="76554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picture containing drawing&#10;&#10;Description automatically generated" id="48" name="Google Shape;48;p10"/>
          <p:cNvPicPr preferRelativeResize="0"/>
          <p:nvPr/>
        </p:nvPicPr>
        <p:blipFill rotWithShape="1">
          <a:blip r:embed="rId4">
            <a:alphaModFix/>
          </a:blip>
          <a:srcRect b="0" l="0" r="0" t="0"/>
          <a:stretch/>
        </p:blipFill>
        <p:spPr>
          <a:xfrm>
            <a:off x="310650" y="5623618"/>
            <a:ext cx="1213681" cy="906863"/>
          </a:xfrm>
          <a:prstGeom prst="rect">
            <a:avLst/>
          </a:prstGeom>
          <a:noFill/>
          <a:ln>
            <a:noFill/>
          </a:ln>
        </p:spPr>
      </p:pic>
      <p:sp>
        <p:nvSpPr>
          <p:cNvPr id="49" name="Google Shape;49;p10"/>
          <p:cNvSpPr/>
          <p:nvPr/>
        </p:nvSpPr>
        <p:spPr>
          <a:xfrm>
            <a:off x="0" y="1712588"/>
            <a:ext cx="6081200" cy="2773350"/>
          </a:xfrm>
          <a:prstGeom prst="flowChartProcess">
            <a:avLst/>
          </a:prstGeom>
          <a:solidFill>
            <a:srgbClr val="8F2E32"/>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D4D4F"/>
              </a:solidFill>
            </a:endParaRPr>
          </a:p>
        </p:txBody>
      </p:sp>
      <p:sp>
        <p:nvSpPr>
          <p:cNvPr id="50" name="Google Shape;50;p10"/>
          <p:cNvSpPr txBox="1"/>
          <p:nvPr/>
        </p:nvSpPr>
        <p:spPr>
          <a:xfrm>
            <a:off x="310650" y="2001088"/>
            <a:ext cx="55929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3700">
                <a:solidFill>
                  <a:schemeClr val="lt1"/>
                </a:solidFill>
                <a:latin typeface="Montserrat"/>
                <a:ea typeface="Montserrat"/>
                <a:cs typeface="Montserrat"/>
                <a:sym typeface="Montserrat"/>
              </a:rPr>
              <a:t>STR Destination Report - BC Regions</a:t>
            </a:r>
            <a:endParaRPr b="1" sz="3700">
              <a:solidFill>
                <a:schemeClr val="lt1"/>
              </a:solidFill>
              <a:latin typeface="Montserrat"/>
              <a:ea typeface="Montserrat"/>
              <a:cs typeface="Montserrat"/>
              <a:sym typeface="Montserrat"/>
            </a:endParaRPr>
          </a:p>
        </p:txBody>
      </p:sp>
      <p:sp>
        <p:nvSpPr>
          <p:cNvPr id="51" name="Google Shape;51;p10"/>
          <p:cNvSpPr txBox="1"/>
          <p:nvPr/>
        </p:nvSpPr>
        <p:spPr>
          <a:xfrm>
            <a:off x="310650" y="447250"/>
            <a:ext cx="3773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2400">
                <a:latin typeface="Montserrat"/>
                <a:ea typeface="Montserrat"/>
                <a:cs typeface="Montserrat"/>
                <a:sym typeface="Montserrat"/>
              </a:rPr>
              <a:t>Year to Date Visitor Insights</a:t>
            </a:r>
            <a:endParaRPr sz="2400">
              <a:latin typeface="Montserrat"/>
              <a:ea typeface="Montserrat"/>
              <a:cs typeface="Montserrat"/>
              <a:sym typeface="Montserrat"/>
            </a:endParaRPr>
          </a:p>
        </p:txBody>
      </p:sp>
      <p:sp>
        <p:nvSpPr>
          <p:cNvPr id="52" name="Google Shape;52;p10"/>
          <p:cNvSpPr txBox="1"/>
          <p:nvPr/>
        </p:nvSpPr>
        <p:spPr>
          <a:xfrm>
            <a:off x="310650" y="3324700"/>
            <a:ext cx="574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2400">
                <a:solidFill>
                  <a:schemeClr val="lt1"/>
                </a:solidFill>
              </a:rPr>
              <a:t>December</a:t>
            </a:r>
            <a:r>
              <a:rPr b="1" lang="en-CA" sz="2400">
                <a:solidFill>
                  <a:schemeClr val="lt1"/>
                </a:solidFill>
              </a:rPr>
              <a:t> 2021 - August</a:t>
            </a:r>
            <a:r>
              <a:rPr b="1" lang="en-CA" sz="2400">
                <a:solidFill>
                  <a:schemeClr val="lt1"/>
                </a:solidFill>
              </a:rPr>
              <a:t> 2022</a:t>
            </a:r>
            <a:endParaRPr sz="2400">
              <a:solidFill>
                <a:schemeClr val="lt1"/>
              </a:solidFill>
              <a:latin typeface="Montserrat"/>
              <a:ea typeface="Montserrat"/>
              <a:cs typeface="Montserrat"/>
              <a:sym typeface="Montserrat"/>
            </a:endParaRPr>
          </a:p>
        </p:txBody>
      </p:sp>
      <p:sp>
        <p:nvSpPr>
          <p:cNvPr id="53" name="Google Shape;53;p10"/>
          <p:cNvSpPr txBox="1"/>
          <p:nvPr/>
        </p:nvSpPr>
        <p:spPr>
          <a:xfrm>
            <a:off x="310650" y="4569975"/>
            <a:ext cx="5592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700">
                <a:solidFill>
                  <a:srgbClr val="939598"/>
                </a:solidFill>
                <a:latin typeface="Montserrat"/>
                <a:ea typeface="Montserrat"/>
                <a:cs typeface="Montserrat"/>
                <a:sym typeface="Montserrat"/>
              </a:rPr>
              <a:t>With Yearly averages for 2017-2021</a:t>
            </a:r>
            <a:endParaRPr b="1" sz="1700">
              <a:solidFill>
                <a:srgbClr val="939598"/>
              </a:solidFill>
              <a:latin typeface="Montserrat"/>
              <a:ea typeface="Montserrat"/>
              <a:cs typeface="Montserrat"/>
              <a:sym typeface="Montserrat"/>
            </a:endParaRPr>
          </a:p>
          <a:p>
            <a:pPr indent="0" lvl="0" marL="0" rtl="0" algn="l">
              <a:spcBef>
                <a:spcPts val="0"/>
              </a:spcBef>
              <a:spcAft>
                <a:spcPts val="0"/>
              </a:spcAft>
              <a:buNone/>
            </a:pPr>
            <a:r>
              <a:t/>
            </a:r>
            <a:endParaRPr b="1" sz="1700">
              <a:solidFill>
                <a:srgbClr val="939598"/>
              </a:solidFill>
              <a:latin typeface="Montserrat"/>
              <a:ea typeface="Montserrat"/>
              <a:cs typeface="Montserrat"/>
              <a:sym typeface="Montserrat"/>
            </a:endParaRPr>
          </a:p>
        </p:txBody>
      </p:sp>
      <p:pic>
        <p:nvPicPr>
          <p:cNvPr id="54" name="Google Shape;54;p10"/>
          <p:cNvPicPr preferRelativeResize="0"/>
          <p:nvPr/>
        </p:nvPicPr>
        <p:blipFill>
          <a:blip r:embed="rId5">
            <a:alphaModFix/>
          </a:blip>
          <a:stretch>
            <a:fillRect/>
          </a:stretch>
        </p:blipFill>
        <p:spPr>
          <a:xfrm>
            <a:off x="1696697" y="5642600"/>
            <a:ext cx="2101076" cy="868897"/>
          </a:xfrm>
          <a:prstGeom prst="rect">
            <a:avLst/>
          </a:prstGeom>
          <a:noFill/>
          <a:ln>
            <a:noFill/>
          </a:ln>
        </p:spPr>
      </p:pic>
      <p:pic>
        <p:nvPicPr>
          <p:cNvPr id="55" name="Google Shape;55;p10"/>
          <p:cNvPicPr preferRelativeResize="0"/>
          <p:nvPr/>
        </p:nvPicPr>
        <p:blipFill>
          <a:blip r:embed="rId6">
            <a:alphaModFix/>
          </a:blip>
          <a:stretch>
            <a:fillRect/>
          </a:stretch>
        </p:blipFill>
        <p:spPr>
          <a:xfrm>
            <a:off x="3731323" y="5493225"/>
            <a:ext cx="1149727" cy="1093850"/>
          </a:xfrm>
          <a:prstGeom prst="rect">
            <a:avLst/>
          </a:prstGeom>
          <a:noFill/>
          <a:ln>
            <a:noFill/>
          </a:ln>
        </p:spPr>
      </p:pic>
      <p:pic>
        <p:nvPicPr>
          <p:cNvPr id="56" name="Google Shape;56;p10"/>
          <p:cNvPicPr preferRelativeResize="0"/>
          <p:nvPr/>
        </p:nvPicPr>
        <p:blipFill>
          <a:blip r:embed="rId7">
            <a:alphaModFix/>
          </a:blip>
          <a:stretch>
            <a:fillRect/>
          </a:stretch>
        </p:blipFill>
        <p:spPr>
          <a:xfrm>
            <a:off x="4923015" y="5493225"/>
            <a:ext cx="1759011" cy="1093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p:nvPr/>
        </p:nvSpPr>
        <p:spPr>
          <a:xfrm>
            <a:off x="10972800" y="5948275"/>
            <a:ext cx="1063800" cy="81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txBox="1"/>
          <p:nvPr/>
        </p:nvSpPr>
        <p:spPr>
          <a:xfrm>
            <a:off x="264600" y="4466750"/>
            <a:ext cx="4657800" cy="2042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CA" sz="1500">
                <a:latin typeface="Montserrat"/>
                <a:ea typeface="Montserrat"/>
                <a:cs typeface="Montserrat"/>
                <a:sym typeface="Montserrat"/>
              </a:rPr>
              <a:t>Key Findings</a:t>
            </a:r>
            <a:endParaRPr b="1" sz="1500">
              <a:latin typeface="Montserrat"/>
              <a:ea typeface="Montserrat"/>
              <a:cs typeface="Montserrat"/>
              <a:sym typeface="Montserrat"/>
            </a:endParaRPr>
          </a:p>
          <a:p>
            <a:pPr indent="-292100" lvl="0" marL="457200" rtl="0" algn="l">
              <a:lnSpc>
                <a:spcPct val="115000"/>
              </a:lnSpc>
              <a:spcBef>
                <a:spcPts val="1200"/>
              </a:spcBef>
              <a:spcAft>
                <a:spcPts val="0"/>
              </a:spcAft>
              <a:buSzPts val="1000"/>
              <a:buChar char="●"/>
            </a:pPr>
            <a:r>
              <a:rPr lang="en-CA" sz="1000">
                <a:latin typeface="Montserrat"/>
                <a:ea typeface="Montserrat"/>
                <a:cs typeface="Montserrat"/>
                <a:sym typeface="Montserrat"/>
              </a:rPr>
              <a:t>The BC Avg variation in RevPAR was </a:t>
            </a:r>
            <a:r>
              <a:rPr b="1" lang="en-CA" sz="1000">
                <a:latin typeface="Montserrat"/>
                <a:ea typeface="Montserrat"/>
                <a:cs typeface="Montserrat"/>
                <a:sym typeface="Montserrat"/>
              </a:rPr>
              <a:t>10.3%</a:t>
            </a:r>
            <a:r>
              <a:rPr lang="en-CA" sz="1000">
                <a:latin typeface="Montserrat"/>
                <a:ea typeface="Montserrat"/>
                <a:cs typeface="Montserrat"/>
                <a:sym typeface="Montserrat"/>
              </a:rPr>
              <a:t> comparing August 2022 to 2019</a:t>
            </a:r>
            <a:endParaRPr sz="1000">
              <a:latin typeface="Montserrat"/>
              <a:ea typeface="Montserrat"/>
              <a:cs typeface="Montserrat"/>
              <a:sym typeface="Montserrat"/>
            </a:endParaRPr>
          </a:p>
          <a:p>
            <a:pPr indent="-292100" lvl="0" marL="457200" rtl="0" algn="l">
              <a:lnSpc>
                <a:spcPct val="115000"/>
              </a:lnSpc>
              <a:spcBef>
                <a:spcPts val="1000"/>
              </a:spcBef>
              <a:spcAft>
                <a:spcPts val="0"/>
              </a:spcAft>
              <a:buSzPts val="1000"/>
              <a:buChar char="●"/>
            </a:pPr>
            <a:r>
              <a:rPr lang="en-CA" sz="1000">
                <a:latin typeface="Montserrat"/>
                <a:ea typeface="Montserrat"/>
                <a:cs typeface="Montserrat"/>
                <a:sym typeface="Montserrat"/>
              </a:rPr>
              <a:t>Whistler had the smallest variation in RevPAR in August 2022 with a </a:t>
            </a:r>
            <a:r>
              <a:rPr b="1" lang="en-CA" sz="1000">
                <a:latin typeface="Montserrat"/>
                <a:ea typeface="Montserrat"/>
                <a:cs typeface="Montserrat"/>
                <a:sym typeface="Montserrat"/>
              </a:rPr>
              <a:t>4.0%</a:t>
            </a:r>
            <a:r>
              <a:rPr lang="en-CA" sz="1000">
                <a:latin typeface="Montserrat"/>
                <a:ea typeface="Montserrat"/>
                <a:cs typeface="Montserrat"/>
                <a:sym typeface="Montserrat"/>
              </a:rPr>
              <a:t> change from year to date 2019</a:t>
            </a:r>
            <a:endParaRPr sz="1000">
              <a:latin typeface="Montserrat"/>
              <a:ea typeface="Montserrat"/>
              <a:cs typeface="Montserrat"/>
              <a:sym typeface="Montserrat"/>
            </a:endParaRPr>
          </a:p>
          <a:p>
            <a:pPr indent="-292100" lvl="0" marL="457200" rtl="0" algn="l">
              <a:lnSpc>
                <a:spcPct val="115000"/>
              </a:lnSpc>
              <a:spcBef>
                <a:spcPts val="1000"/>
              </a:spcBef>
              <a:spcAft>
                <a:spcPts val="0"/>
              </a:spcAft>
              <a:buSzPts val="1000"/>
              <a:buChar char="●"/>
            </a:pPr>
            <a:r>
              <a:rPr lang="en-CA" sz="1000">
                <a:latin typeface="Montserrat"/>
                <a:ea typeface="Montserrat"/>
                <a:cs typeface="Montserrat"/>
                <a:sym typeface="Montserrat"/>
              </a:rPr>
              <a:t>Cariboo Coast/South Central BC had the largest variation in RevPAR in August 2022 with a </a:t>
            </a:r>
            <a:r>
              <a:rPr b="1" lang="en-CA" sz="1000">
                <a:latin typeface="Montserrat"/>
                <a:ea typeface="Montserrat"/>
                <a:cs typeface="Montserrat"/>
                <a:sym typeface="Montserrat"/>
              </a:rPr>
              <a:t>34.2%</a:t>
            </a:r>
            <a:r>
              <a:rPr lang="en-CA" sz="1000">
                <a:latin typeface="Montserrat"/>
                <a:ea typeface="Montserrat"/>
                <a:cs typeface="Montserrat"/>
                <a:sym typeface="Montserrat"/>
              </a:rPr>
              <a:t> change from year to date 2019</a:t>
            </a:r>
            <a:endParaRPr sz="1000">
              <a:latin typeface="Montserrat"/>
              <a:ea typeface="Montserrat"/>
              <a:cs typeface="Montserrat"/>
              <a:sym typeface="Montserrat"/>
            </a:endParaRPr>
          </a:p>
        </p:txBody>
      </p:sp>
      <p:sp>
        <p:nvSpPr>
          <p:cNvPr id="175" name="Google Shape;175;p19"/>
          <p:cNvSpPr txBox="1"/>
          <p:nvPr/>
        </p:nvSpPr>
        <p:spPr>
          <a:xfrm>
            <a:off x="4922400" y="4764300"/>
            <a:ext cx="7052400" cy="19548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CA" sz="1000">
                <a:solidFill>
                  <a:schemeClr val="lt1"/>
                </a:solidFill>
                <a:latin typeface="Montserrat"/>
                <a:ea typeface="Montserrat"/>
                <a:cs typeface="Montserrat"/>
                <a:sym typeface="Montserrat"/>
              </a:rPr>
              <a:t>Note Provincial State of Emergencies </a:t>
            </a:r>
            <a:endParaRPr b="1"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on Wednesday, March 18, 2020. Travel within British Columbia was restricted to essential needs only from April 23, 2021 and was ongoing until June 15, 2021 by order and direction of the Ministry of Public Safety in consultation with BC's Provincial Health Officer. </a:t>
            </a:r>
            <a:endParaRPr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entered a Provincial State of Emergency due to Wildfires on July 20, 2021 and was ongoing until September 14, 2021.</a:t>
            </a:r>
            <a:endParaRPr sz="1000">
              <a:solidFill>
                <a:schemeClr val="lt1"/>
              </a:solidFill>
              <a:latin typeface="Montserrat"/>
              <a:ea typeface="Montserrat"/>
              <a:cs typeface="Montserrat"/>
              <a:sym typeface="Montserrat"/>
            </a:endParaRPr>
          </a:p>
          <a:p>
            <a:pPr indent="-292100" lvl="0" marL="457200" rtl="0" algn="l">
              <a:spcBef>
                <a:spcPts val="1000"/>
              </a:spcBef>
              <a:spcAft>
                <a:spcPts val="100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due to widespread flooding and landslides on November. 17, 2021 to January 18, 2022. </a:t>
            </a:r>
            <a:endParaRPr sz="1000">
              <a:solidFill>
                <a:schemeClr val="lt1"/>
              </a:solidFill>
              <a:latin typeface="Montserrat"/>
              <a:ea typeface="Montserrat"/>
              <a:cs typeface="Montserrat"/>
              <a:sym typeface="Montserrat"/>
            </a:endParaRPr>
          </a:p>
        </p:txBody>
      </p:sp>
      <p:pic>
        <p:nvPicPr>
          <p:cNvPr descr="A picture containing drawing&#10;&#10;Description automatically generated" id="176" name="Google Shape;176;p19"/>
          <p:cNvPicPr preferRelativeResize="0"/>
          <p:nvPr/>
        </p:nvPicPr>
        <p:blipFill rotWithShape="1">
          <a:blip r:embed="rId3">
            <a:alphaModFix/>
          </a:blip>
          <a:srcRect b="0" l="0" r="0" t="0"/>
          <a:stretch/>
        </p:blipFill>
        <p:spPr>
          <a:xfrm>
            <a:off x="8570400" y="218150"/>
            <a:ext cx="1048538" cy="811791"/>
          </a:xfrm>
          <a:prstGeom prst="rect">
            <a:avLst/>
          </a:prstGeom>
          <a:noFill/>
          <a:ln>
            <a:noFill/>
          </a:ln>
        </p:spPr>
      </p:pic>
      <p:pic>
        <p:nvPicPr>
          <p:cNvPr id="177" name="Google Shape;177;p19"/>
          <p:cNvPicPr preferRelativeResize="0"/>
          <p:nvPr/>
        </p:nvPicPr>
        <p:blipFill>
          <a:blip r:embed="rId4">
            <a:alphaModFix/>
          </a:blip>
          <a:stretch>
            <a:fillRect/>
          </a:stretch>
        </p:blipFill>
        <p:spPr>
          <a:xfrm>
            <a:off x="9651341" y="218150"/>
            <a:ext cx="823493" cy="811800"/>
          </a:xfrm>
          <a:prstGeom prst="rect">
            <a:avLst/>
          </a:prstGeom>
          <a:noFill/>
          <a:ln>
            <a:noFill/>
          </a:ln>
        </p:spPr>
      </p:pic>
      <p:pic>
        <p:nvPicPr>
          <p:cNvPr id="178" name="Google Shape;178;p19"/>
          <p:cNvPicPr preferRelativeResize="0"/>
          <p:nvPr/>
        </p:nvPicPr>
        <p:blipFill>
          <a:blip r:embed="rId5">
            <a:alphaModFix/>
          </a:blip>
          <a:stretch>
            <a:fillRect/>
          </a:stretch>
        </p:blipFill>
        <p:spPr>
          <a:xfrm>
            <a:off x="10507243" y="231249"/>
            <a:ext cx="1219207" cy="785576"/>
          </a:xfrm>
          <a:prstGeom prst="rect">
            <a:avLst/>
          </a:prstGeom>
          <a:noFill/>
          <a:ln>
            <a:noFill/>
          </a:ln>
        </p:spPr>
      </p:pic>
      <p:sp>
        <p:nvSpPr>
          <p:cNvPr id="179" name="Google Shape;179;p19"/>
          <p:cNvSpPr txBox="1"/>
          <p:nvPr/>
        </p:nvSpPr>
        <p:spPr>
          <a:xfrm>
            <a:off x="187750" y="6359875"/>
            <a:ext cx="270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accent3"/>
                </a:solidFill>
                <a:latin typeface="Montserrat Medium"/>
                <a:ea typeface="Montserrat Medium"/>
                <a:cs typeface="Montserrat Medium"/>
                <a:sym typeface="Montserrat Medium"/>
              </a:rPr>
              <a:t>10</a:t>
            </a:r>
            <a:r>
              <a:rPr lang="en-CA">
                <a:solidFill>
                  <a:schemeClr val="accent3"/>
                </a:solidFill>
                <a:latin typeface="Montserrat Medium"/>
                <a:ea typeface="Montserrat Medium"/>
                <a:cs typeface="Montserrat Medium"/>
                <a:sym typeface="Montserrat Medium"/>
              </a:rPr>
              <a:t> I Year To Date STR Report </a:t>
            </a:r>
            <a:endParaRPr>
              <a:solidFill>
                <a:schemeClr val="accent3"/>
              </a:solidFill>
              <a:latin typeface="Montserrat Medium"/>
              <a:ea typeface="Montserrat Medium"/>
              <a:cs typeface="Montserrat Medium"/>
              <a:sym typeface="Montserrat Medium"/>
            </a:endParaRPr>
          </a:p>
        </p:txBody>
      </p:sp>
      <p:sp>
        <p:nvSpPr>
          <p:cNvPr id="180" name="Google Shape;180;p19"/>
          <p:cNvSpPr txBox="1"/>
          <p:nvPr/>
        </p:nvSpPr>
        <p:spPr>
          <a:xfrm rot="-5400000">
            <a:off x="9742950" y="2175225"/>
            <a:ext cx="440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900"/>
              <a:t>Source:</a:t>
            </a:r>
            <a:r>
              <a:rPr lang="en-CA" sz="900"/>
              <a:t> STR/BCHA/BCRTS Destination Year </a:t>
            </a:r>
            <a:r>
              <a:rPr lang="en-CA" sz="900"/>
              <a:t>To Date - August </a:t>
            </a:r>
            <a:r>
              <a:rPr lang="en-CA" sz="900"/>
              <a:t> 2022</a:t>
            </a:r>
            <a:endParaRPr sz="1200"/>
          </a:p>
        </p:txBody>
      </p:sp>
      <p:sp>
        <p:nvSpPr>
          <p:cNvPr id="181" name="Google Shape;181;p19"/>
          <p:cNvSpPr txBox="1"/>
          <p:nvPr>
            <p:ph type="title"/>
          </p:nvPr>
        </p:nvSpPr>
        <p:spPr>
          <a:xfrm>
            <a:off x="408300" y="65325"/>
            <a:ext cx="113754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CA" sz="2200">
                <a:solidFill>
                  <a:schemeClr val="dk2"/>
                </a:solidFill>
                <a:latin typeface="Montserrat"/>
                <a:ea typeface="Montserrat"/>
                <a:cs typeface="Montserrat"/>
                <a:sym typeface="Montserrat"/>
              </a:rPr>
              <a:t>Revenue Per Average Room -</a:t>
            </a:r>
            <a:r>
              <a:rPr b="1" lang="en-CA" sz="2200">
                <a:solidFill>
                  <a:schemeClr val="dk2"/>
                </a:solidFill>
                <a:latin typeface="Montserrat"/>
                <a:ea typeface="Montserrat"/>
                <a:cs typeface="Montserrat"/>
                <a:sym typeface="Montserrat"/>
              </a:rPr>
              <a:t> Monthly percent change </a:t>
            </a:r>
            <a:endParaRPr b="1" sz="22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CA" sz="2100">
                <a:solidFill>
                  <a:schemeClr val="dk2"/>
                </a:solidFill>
                <a:latin typeface="Montserrat"/>
                <a:ea typeface="Montserrat"/>
                <a:cs typeface="Montserrat"/>
                <a:sym typeface="Montserrat"/>
              </a:rPr>
              <a:t>Year to Date - </a:t>
            </a:r>
            <a:r>
              <a:rPr b="1" lang="en-CA" sz="2300">
                <a:latin typeface="Montserrat"/>
                <a:ea typeface="Montserrat"/>
                <a:cs typeface="Montserrat"/>
                <a:sym typeface="Montserrat"/>
              </a:rPr>
              <a:t>2022 compared to 2019</a:t>
            </a:r>
            <a:endParaRPr b="1" sz="2300">
              <a:latin typeface="Montserrat"/>
              <a:ea typeface="Montserrat"/>
              <a:cs typeface="Montserrat"/>
              <a:sym typeface="Montserrat"/>
            </a:endParaRPr>
          </a:p>
        </p:txBody>
      </p:sp>
      <p:pic>
        <p:nvPicPr>
          <p:cNvPr id="182" name="Google Shape;182;p19" title="Chart"/>
          <p:cNvPicPr preferRelativeResize="0"/>
          <p:nvPr/>
        </p:nvPicPr>
        <p:blipFill>
          <a:blip r:embed="rId6">
            <a:alphaModFix/>
          </a:blip>
          <a:stretch>
            <a:fillRect/>
          </a:stretch>
        </p:blipFill>
        <p:spPr>
          <a:xfrm>
            <a:off x="518738" y="1216050"/>
            <a:ext cx="11154533" cy="33676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0"/>
          <p:cNvSpPr/>
          <p:nvPr/>
        </p:nvSpPr>
        <p:spPr>
          <a:xfrm>
            <a:off x="10972800" y="5948275"/>
            <a:ext cx="1063800" cy="81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
          <p:cNvSpPr txBox="1"/>
          <p:nvPr/>
        </p:nvSpPr>
        <p:spPr>
          <a:xfrm>
            <a:off x="264600" y="4497650"/>
            <a:ext cx="4657800" cy="1645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CA" sz="1500">
                <a:latin typeface="Montserrat"/>
                <a:ea typeface="Montserrat"/>
                <a:cs typeface="Montserrat"/>
                <a:sym typeface="Montserrat"/>
              </a:rPr>
              <a:t>Key Findings</a:t>
            </a:r>
            <a:endParaRPr b="1" sz="1500">
              <a:latin typeface="Montserrat"/>
              <a:ea typeface="Montserrat"/>
              <a:cs typeface="Montserrat"/>
              <a:sym typeface="Montserrat"/>
            </a:endParaRPr>
          </a:p>
          <a:p>
            <a:pPr indent="-298450" lvl="0" marL="457200" rtl="0" algn="l">
              <a:lnSpc>
                <a:spcPct val="115000"/>
              </a:lnSpc>
              <a:spcBef>
                <a:spcPts val="1200"/>
              </a:spcBef>
              <a:spcAft>
                <a:spcPts val="0"/>
              </a:spcAft>
              <a:buSzPts val="1100"/>
              <a:buChar char="●"/>
            </a:pPr>
            <a:r>
              <a:rPr lang="en-CA" sz="1100">
                <a:latin typeface="Montserrat"/>
                <a:ea typeface="Montserrat"/>
                <a:cs typeface="Montserrat"/>
                <a:sym typeface="Montserrat"/>
              </a:rPr>
              <a:t>Out of the regions, Thompson Okanagan had the highest number of properties in the STR database (Census) in August 2022 with </a:t>
            </a:r>
            <a:r>
              <a:rPr b="1" lang="en-CA" sz="1100">
                <a:latin typeface="Montserrat"/>
                <a:ea typeface="Montserrat"/>
                <a:cs typeface="Montserrat"/>
                <a:sym typeface="Montserrat"/>
              </a:rPr>
              <a:t>384</a:t>
            </a:r>
            <a:endParaRPr b="1" sz="1100">
              <a:latin typeface="Montserrat"/>
              <a:ea typeface="Montserrat"/>
              <a:cs typeface="Montserrat"/>
              <a:sym typeface="Montserrat"/>
            </a:endParaRPr>
          </a:p>
          <a:p>
            <a:pPr indent="-298450" lvl="0" marL="457200" rtl="0" algn="l">
              <a:lnSpc>
                <a:spcPct val="115000"/>
              </a:lnSpc>
              <a:spcBef>
                <a:spcPts val="1000"/>
              </a:spcBef>
              <a:spcAft>
                <a:spcPts val="0"/>
              </a:spcAft>
              <a:buSzPts val="1100"/>
              <a:buChar char="●"/>
            </a:pPr>
            <a:r>
              <a:rPr lang="en-CA" sz="1100">
                <a:latin typeface="Montserrat"/>
                <a:ea typeface="Montserrat"/>
                <a:cs typeface="Montserrat"/>
                <a:sym typeface="Montserrat"/>
              </a:rPr>
              <a:t>Whistler had the lowest number of properties in the STR database (Census) in August 2022 with </a:t>
            </a:r>
            <a:r>
              <a:rPr b="1" lang="en-CA" sz="1100">
                <a:latin typeface="Montserrat"/>
                <a:ea typeface="Montserrat"/>
                <a:cs typeface="Montserrat"/>
                <a:sym typeface="Montserrat"/>
              </a:rPr>
              <a:t>46</a:t>
            </a:r>
            <a:endParaRPr b="1" sz="1100">
              <a:latin typeface="Montserrat"/>
              <a:ea typeface="Montserrat"/>
              <a:cs typeface="Montserrat"/>
              <a:sym typeface="Montserrat"/>
            </a:endParaRPr>
          </a:p>
        </p:txBody>
      </p:sp>
      <p:sp>
        <p:nvSpPr>
          <p:cNvPr id="189" name="Google Shape;189;p20"/>
          <p:cNvSpPr txBox="1"/>
          <p:nvPr/>
        </p:nvSpPr>
        <p:spPr>
          <a:xfrm>
            <a:off x="4922400" y="4764300"/>
            <a:ext cx="7052400" cy="19548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CA" sz="1000">
                <a:solidFill>
                  <a:schemeClr val="lt1"/>
                </a:solidFill>
                <a:latin typeface="Montserrat"/>
                <a:ea typeface="Montserrat"/>
                <a:cs typeface="Montserrat"/>
                <a:sym typeface="Montserrat"/>
              </a:rPr>
              <a:t>Note Provincial State of Emergencies </a:t>
            </a:r>
            <a:endParaRPr b="1"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on Wednesday, March 18, 2020. Travel within British Columbia was restricted to essential needs only from April 23, 2021 and was ongoing until June 15, 2021 by order and direction of the Ministry of Public Safety in consultation with BC's Provincial Health Officer. </a:t>
            </a:r>
            <a:endParaRPr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entered a Provincial State of Emergency due to Wildfires on July 20, 2021 and was ongoing until September 14, 2021.</a:t>
            </a:r>
            <a:endParaRPr sz="1000">
              <a:solidFill>
                <a:schemeClr val="lt1"/>
              </a:solidFill>
              <a:latin typeface="Montserrat"/>
              <a:ea typeface="Montserrat"/>
              <a:cs typeface="Montserrat"/>
              <a:sym typeface="Montserrat"/>
            </a:endParaRPr>
          </a:p>
          <a:p>
            <a:pPr indent="-292100" lvl="0" marL="457200" rtl="0" algn="l">
              <a:spcBef>
                <a:spcPts val="1000"/>
              </a:spcBef>
              <a:spcAft>
                <a:spcPts val="100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due to widespread flooding and landslides on November. 17, 2021 to January 18, 2022. </a:t>
            </a:r>
            <a:endParaRPr sz="1000">
              <a:solidFill>
                <a:schemeClr val="lt1"/>
              </a:solidFill>
              <a:latin typeface="Montserrat"/>
              <a:ea typeface="Montserrat"/>
              <a:cs typeface="Montserrat"/>
              <a:sym typeface="Montserrat"/>
            </a:endParaRPr>
          </a:p>
        </p:txBody>
      </p:sp>
      <p:pic>
        <p:nvPicPr>
          <p:cNvPr descr="A picture containing drawing&#10;&#10;Description automatically generated" id="190" name="Google Shape;190;p20"/>
          <p:cNvPicPr preferRelativeResize="0"/>
          <p:nvPr/>
        </p:nvPicPr>
        <p:blipFill rotWithShape="1">
          <a:blip r:embed="rId3">
            <a:alphaModFix/>
          </a:blip>
          <a:srcRect b="0" l="0" r="0" t="0"/>
          <a:stretch/>
        </p:blipFill>
        <p:spPr>
          <a:xfrm>
            <a:off x="8570400" y="218150"/>
            <a:ext cx="1048538" cy="811791"/>
          </a:xfrm>
          <a:prstGeom prst="rect">
            <a:avLst/>
          </a:prstGeom>
          <a:noFill/>
          <a:ln>
            <a:noFill/>
          </a:ln>
        </p:spPr>
      </p:pic>
      <p:pic>
        <p:nvPicPr>
          <p:cNvPr id="191" name="Google Shape;191;p20"/>
          <p:cNvPicPr preferRelativeResize="0"/>
          <p:nvPr/>
        </p:nvPicPr>
        <p:blipFill>
          <a:blip r:embed="rId4">
            <a:alphaModFix/>
          </a:blip>
          <a:stretch>
            <a:fillRect/>
          </a:stretch>
        </p:blipFill>
        <p:spPr>
          <a:xfrm>
            <a:off x="9651341" y="218150"/>
            <a:ext cx="823493" cy="811800"/>
          </a:xfrm>
          <a:prstGeom prst="rect">
            <a:avLst/>
          </a:prstGeom>
          <a:noFill/>
          <a:ln>
            <a:noFill/>
          </a:ln>
        </p:spPr>
      </p:pic>
      <p:pic>
        <p:nvPicPr>
          <p:cNvPr id="192" name="Google Shape;192;p20"/>
          <p:cNvPicPr preferRelativeResize="0"/>
          <p:nvPr/>
        </p:nvPicPr>
        <p:blipFill>
          <a:blip r:embed="rId5">
            <a:alphaModFix/>
          </a:blip>
          <a:stretch>
            <a:fillRect/>
          </a:stretch>
        </p:blipFill>
        <p:spPr>
          <a:xfrm>
            <a:off x="10507243" y="231249"/>
            <a:ext cx="1219207" cy="785576"/>
          </a:xfrm>
          <a:prstGeom prst="rect">
            <a:avLst/>
          </a:prstGeom>
          <a:noFill/>
          <a:ln>
            <a:noFill/>
          </a:ln>
        </p:spPr>
      </p:pic>
      <p:sp>
        <p:nvSpPr>
          <p:cNvPr id="193" name="Google Shape;193;p20"/>
          <p:cNvSpPr txBox="1"/>
          <p:nvPr/>
        </p:nvSpPr>
        <p:spPr>
          <a:xfrm>
            <a:off x="187750" y="6359875"/>
            <a:ext cx="270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accent3"/>
                </a:solidFill>
                <a:latin typeface="Montserrat Medium"/>
                <a:ea typeface="Montserrat Medium"/>
                <a:cs typeface="Montserrat Medium"/>
                <a:sym typeface="Montserrat Medium"/>
              </a:rPr>
              <a:t>11</a:t>
            </a:r>
            <a:r>
              <a:rPr lang="en-CA">
                <a:solidFill>
                  <a:schemeClr val="accent3"/>
                </a:solidFill>
                <a:latin typeface="Montserrat Medium"/>
                <a:ea typeface="Montserrat Medium"/>
                <a:cs typeface="Montserrat Medium"/>
                <a:sym typeface="Montserrat Medium"/>
              </a:rPr>
              <a:t> I Year To Date STR Report </a:t>
            </a:r>
            <a:endParaRPr>
              <a:solidFill>
                <a:schemeClr val="accent3"/>
              </a:solidFill>
              <a:latin typeface="Montserrat Medium"/>
              <a:ea typeface="Montserrat Medium"/>
              <a:cs typeface="Montserrat Medium"/>
              <a:sym typeface="Montserrat Medium"/>
            </a:endParaRPr>
          </a:p>
        </p:txBody>
      </p:sp>
      <p:sp>
        <p:nvSpPr>
          <p:cNvPr id="194" name="Google Shape;194;p20"/>
          <p:cNvSpPr txBox="1"/>
          <p:nvPr/>
        </p:nvSpPr>
        <p:spPr>
          <a:xfrm rot="-5400000">
            <a:off x="9742950" y="2175225"/>
            <a:ext cx="440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900"/>
              <a:t>Source:</a:t>
            </a:r>
            <a:r>
              <a:rPr lang="en-CA" sz="900"/>
              <a:t> STR/BCHA/BCRTS Destination Year </a:t>
            </a:r>
            <a:r>
              <a:rPr lang="en-CA" sz="900"/>
              <a:t>To Date - August </a:t>
            </a:r>
            <a:r>
              <a:rPr lang="en-CA" sz="900"/>
              <a:t> 2022</a:t>
            </a:r>
            <a:endParaRPr sz="1200"/>
          </a:p>
        </p:txBody>
      </p:sp>
      <p:sp>
        <p:nvSpPr>
          <p:cNvPr id="195" name="Google Shape;195;p20"/>
          <p:cNvSpPr txBox="1"/>
          <p:nvPr>
            <p:ph type="title"/>
          </p:nvPr>
        </p:nvSpPr>
        <p:spPr>
          <a:xfrm>
            <a:off x="408300" y="65325"/>
            <a:ext cx="113754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CA" sz="2400">
                <a:solidFill>
                  <a:schemeClr val="dk2"/>
                </a:solidFill>
                <a:latin typeface="Montserrat"/>
                <a:ea typeface="Montserrat"/>
                <a:cs typeface="Montserrat"/>
                <a:sym typeface="Montserrat"/>
              </a:rPr>
              <a:t>Property Participation</a:t>
            </a:r>
            <a:endParaRPr b="1" sz="24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CA" sz="2400">
                <a:latin typeface="Montserrat"/>
                <a:ea typeface="Montserrat"/>
                <a:cs typeface="Montserrat"/>
                <a:sym typeface="Montserrat"/>
              </a:rPr>
              <a:t>Census (Total Properties in Database)</a:t>
            </a:r>
            <a:endParaRPr b="1" sz="2400">
              <a:latin typeface="Montserrat"/>
              <a:ea typeface="Montserrat"/>
              <a:cs typeface="Montserrat"/>
              <a:sym typeface="Montserrat"/>
            </a:endParaRPr>
          </a:p>
        </p:txBody>
      </p:sp>
      <p:pic>
        <p:nvPicPr>
          <p:cNvPr id="196" name="Google Shape;196;p20" title="Chart"/>
          <p:cNvPicPr preferRelativeResize="0"/>
          <p:nvPr/>
        </p:nvPicPr>
        <p:blipFill>
          <a:blip r:embed="rId6">
            <a:alphaModFix/>
          </a:blip>
          <a:stretch>
            <a:fillRect/>
          </a:stretch>
        </p:blipFill>
        <p:spPr>
          <a:xfrm>
            <a:off x="685800" y="1137633"/>
            <a:ext cx="10820398" cy="3191175"/>
          </a:xfrm>
          <a:prstGeom prst="rect">
            <a:avLst/>
          </a:prstGeom>
          <a:noFill/>
          <a:ln>
            <a:noFill/>
          </a:ln>
        </p:spPr>
      </p:pic>
      <p:sp>
        <p:nvSpPr>
          <p:cNvPr id="197" name="Google Shape;197;p20"/>
          <p:cNvSpPr txBox="1"/>
          <p:nvPr/>
        </p:nvSpPr>
        <p:spPr>
          <a:xfrm>
            <a:off x="7165550" y="4222725"/>
            <a:ext cx="456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a:latin typeface="Montserrat"/>
                <a:ea typeface="Montserrat"/>
                <a:cs typeface="Montserrat"/>
                <a:sym typeface="Montserrat"/>
              </a:rPr>
              <a:t>British Columbia </a:t>
            </a:r>
            <a:r>
              <a:rPr b="1" lang="en-CA">
                <a:latin typeface="Montserrat"/>
                <a:ea typeface="Montserrat"/>
                <a:cs typeface="Montserrat"/>
                <a:sym typeface="Montserrat"/>
              </a:rPr>
              <a:t>August </a:t>
            </a:r>
            <a:r>
              <a:rPr b="1" lang="en-CA">
                <a:latin typeface="Montserrat"/>
                <a:ea typeface="Montserrat"/>
                <a:cs typeface="Montserrat"/>
                <a:sym typeface="Montserrat"/>
              </a:rPr>
              <a:t>Census total: </a:t>
            </a:r>
            <a:r>
              <a:rPr b="1" lang="en-CA">
                <a:latin typeface="Montserrat"/>
                <a:ea typeface="Montserrat"/>
                <a:cs typeface="Montserrat"/>
                <a:sym typeface="Montserrat"/>
              </a:rPr>
              <a:t>1350</a:t>
            </a:r>
            <a:endParaRPr b="1">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1"/>
          <p:cNvSpPr/>
          <p:nvPr/>
        </p:nvSpPr>
        <p:spPr>
          <a:xfrm>
            <a:off x="10972800" y="5948275"/>
            <a:ext cx="1063800" cy="81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txBox="1"/>
          <p:nvPr/>
        </p:nvSpPr>
        <p:spPr>
          <a:xfrm>
            <a:off x="264600" y="4497650"/>
            <a:ext cx="4657800" cy="1840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CA" sz="1500">
                <a:latin typeface="Montserrat"/>
                <a:ea typeface="Montserrat"/>
                <a:cs typeface="Montserrat"/>
                <a:sym typeface="Montserrat"/>
              </a:rPr>
              <a:t>Key Findings</a:t>
            </a:r>
            <a:endParaRPr b="1" sz="1500">
              <a:latin typeface="Montserrat"/>
              <a:ea typeface="Montserrat"/>
              <a:cs typeface="Montserrat"/>
              <a:sym typeface="Montserrat"/>
            </a:endParaRPr>
          </a:p>
          <a:p>
            <a:pPr indent="-298450" lvl="0" marL="457200" rtl="0" algn="l">
              <a:lnSpc>
                <a:spcPct val="115000"/>
              </a:lnSpc>
              <a:spcBef>
                <a:spcPts val="1200"/>
              </a:spcBef>
              <a:spcAft>
                <a:spcPts val="0"/>
              </a:spcAft>
              <a:buSzPts val="1100"/>
              <a:buChar char="●"/>
            </a:pPr>
            <a:r>
              <a:rPr lang="en-CA" sz="1100">
                <a:latin typeface="Montserrat"/>
                <a:ea typeface="Montserrat"/>
                <a:cs typeface="Montserrat"/>
                <a:sym typeface="Montserrat"/>
              </a:rPr>
              <a:t>Vancouver had the highest property participation with </a:t>
            </a:r>
            <a:r>
              <a:rPr b="1" lang="en-CA" sz="1100">
                <a:latin typeface="Montserrat"/>
                <a:ea typeface="Montserrat"/>
                <a:cs typeface="Montserrat"/>
                <a:sym typeface="Montserrat"/>
              </a:rPr>
              <a:t>130</a:t>
            </a:r>
            <a:r>
              <a:rPr lang="en-CA" sz="1100">
                <a:latin typeface="Montserrat"/>
                <a:ea typeface="Montserrat"/>
                <a:cs typeface="Montserrat"/>
                <a:sym typeface="Montserrat"/>
              </a:rPr>
              <a:t> out of the </a:t>
            </a:r>
            <a:r>
              <a:rPr b="1" lang="en-CA" sz="1100">
                <a:latin typeface="Montserrat"/>
                <a:ea typeface="Montserrat"/>
                <a:cs typeface="Montserrat"/>
                <a:sym typeface="Montserrat"/>
              </a:rPr>
              <a:t>191</a:t>
            </a:r>
            <a:r>
              <a:rPr lang="en-CA" sz="1100">
                <a:latin typeface="Montserrat"/>
                <a:ea typeface="Montserrat"/>
                <a:cs typeface="Montserrat"/>
                <a:sym typeface="Montserrat"/>
              </a:rPr>
              <a:t> properties reporting data in August 2022</a:t>
            </a:r>
            <a:endParaRPr sz="1100">
              <a:latin typeface="Montserrat"/>
              <a:ea typeface="Montserrat"/>
              <a:cs typeface="Montserrat"/>
              <a:sym typeface="Montserrat"/>
            </a:endParaRPr>
          </a:p>
          <a:p>
            <a:pPr indent="-298450" lvl="0" marL="457200" rtl="0" algn="l">
              <a:lnSpc>
                <a:spcPct val="115000"/>
              </a:lnSpc>
              <a:spcBef>
                <a:spcPts val="1000"/>
              </a:spcBef>
              <a:spcAft>
                <a:spcPts val="0"/>
              </a:spcAft>
              <a:buSzPts val="1100"/>
              <a:buChar char="●"/>
            </a:pPr>
            <a:r>
              <a:rPr lang="en-CA" sz="1100">
                <a:latin typeface="Montserrat"/>
                <a:ea typeface="Montserrat"/>
                <a:cs typeface="Montserrat"/>
                <a:sym typeface="Montserrat"/>
              </a:rPr>
              <a:t>Cariboo Chilcotin Coast had the lowest property participation with </a:t>
            </a:r>
            <a:r>
              <a:rPr b="1" lang="en-CA" sz="1100">
                <a:latin typeface="Montserrat"/>
                <a:ea typeface="Montserrat"/>
                <a:cs typeface="Montserrat"/>
                <a:sym typeface="Montserrat"/>
              </a:rPr>
              <a:t>21</a:t>
            </a:r>
            <a:r>
              <a:rPr lang="en-CA" sz="1100">
                <a:latin typeface="Montserrat"/>
                <a:ea typeface="Montserrat"/>
                <a:cs typeface="Montserrat"/>
                <a:sym typeface="Montserrat"/>
              </a:rPr>
              <a:t> out of the </a:t>
            </a:r>
            <a:r>
              <a:rPr b="1" lang="en-CA" sz="1100">
                <a:latin typeface="Montserrat"/>
                <a:ea typeface="Montserrat"/>
                <a:cs typeface="Montserrat"/>
                <a:sym typeface="Montserrat"/>
              </a:rPr>
              <a:t>191</a:t>
            </a:r>
            <a:r>
              <a:rPr lang="en-CA" sz="1100">
                <a:latin typeface="Montserrat"/>
                <a:ea typeface="Montserrat"/>
                <a:cs typeface="Montserrat"/>
                <a:sym typeface="Montserrat"/>
              </a:rPr>
              <a:t> properties reporting data in August 2022</a:t>
            </a:r>
            <a:endParaRPr sz="1100">
              <a:latin typeface="Montserrat"/>
              <a:ea typeface="Montserrat"/>
              <a:cs typeface="Montserrat"/>
              <a:sym typeface="Montserrat"/>
            </a:endParaRPr>
          </a:p>
        </p:txBody>
      </p:sp>
      <p:sp>
        <p:nvSpPr>
          <p:cNvPr id="204" name="Google Shape;204;p21"/>
          <p:cNvSpPr txBox="1"/>
          <p:nvPr/>
        </p:nvSpPr>
        <p:spPr>
          <a:xfrm>
            <a:off x="4922400" y="4764300"/>
            <a:ext cx="7052400" cy="19548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CA" sz="1000">
                <a:solidFill>
                  <a:schemeClr val="lt1"/>
                </a:solidFill>
                <a:latin typeface="Montserrat"/>
                <a:ea typeface="Montserrat"/>
                <a:cs typeface="Montserrat"/>
                <a:sym typeface="Montserrat"/>
              </a:rPr>
              <a:t>Note Provincial State of Emergencies </a:t>
            </a:r>
            <a:endParaRPr b="1"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on Wednesday, March 18, 2020. Travel within British Columbia was restricted to essential needs only from April 23, 2021 and was ongoing until June 15, 2021 by order and direction of the Ministry of Public Safety in consultation with BC's Provincial Health Officer. </a:t>
            </a:r>
            <a:endParaRPr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entered a Provincial State of Emergency due to Wildfires on July 20, 2021 and was ongoing until September 14, 2021.</a:t>
            </a:r>
            <a:endParaRPr sz="1000">
              <a:solidFill>
                <a:schemeClr val="lt1"/>
              </a:solidFill>
              <a:latin typeface="Montserrat"/>
              <a:ea typeface="Montserrat"/>
              <a:cs typeface="Montserrat"/>
              <a:sym typeface="Montserrat"/>
            </a:endParaRPr>
          </a:p>
          <a:p>
            <a:pPr indent="-292100" lvl="0" marL="457200" rtl="0" algn="l">
              <a:spcBef>
                <a:spcPts val="1000"/>
              </a:spcBef>
              <a:spcAft>
                <a:spcPts val="100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due to widespread flooding and landslides on November. 17, 2021 to January 18, 2022. </a:t>
            </a:r>
            <a:endParaRPr sz="1000">
              <a:solidFill>
                <a:schemeClr val="lt1"/>
              </a:solidFill>
              <a:latin typeface="Montserrat"/>
              <a:ea typeface="Montserrat"/>
              <a:cs typeface="Montserrat"/>
              <a:sym typeface="Montserrat"/>
            </a:endParaRPr>
          </a:p>
        </p:txBody>
      </p:sp>
      <p:pic>
        <p:nvPicPr>
          <p:cNvPr descr="A picture containing drawing&#10;&#10;Description automatically generated" id="205" name="Google Shape;205;p21"/>
          <p:cNvPicPr preferRelativeResize="0"/>
          <p:nvPr/>
        </p:nvPicPr>
        <p:blipFill rotWithShape="1">
          <a:blip r:embed="rId3">
            <a:alphaModFix/>
          </a:blip>
          <a:srcRect b="0" l="0" r="0" t="0"/>
          <a:stretch/>
        </p:blipFill>
        <p:spPr>
          <a:xfrm>
            <a:off x="8570400" y="218150"/>
            <a:ext cx="1048538" cy="811791"/>
          </a:xfrm>
          <a:prstGeom prst="rect">
            <a:avLst/>
          </a:prstGeom>
          <a:noFill/>
          <a:ln>
            <a:noFill/>
          </a:ln>
        </p:spPr>
      </p:pic>
      <p:pic>
        <p:nvPicPr>
          <p:cNvPr id="206" name="Google Shape;206;p21"/>
          <p:cNvPicPr preferRelativeResize="0"/>
          <p:nvPr/>
        </p:nvPicPr>
        <p:blipFill>
          <a:blip r:embed="rId4">
            <a:alphaModFix/>
          </a:blip>
          <a:stretch>
            <a:fillRect/>
          </a:stretch>
        </p:blipFill>
        <p:spPr>
          <a:xfrm>
            <a:off x="9651341" y="218150"/>
            <a:ext cx="823493" cy="811800"/>
          </a:xfrm>
          <a:prstGeom prst="rect">
            <a:avLst/>
          </a:prstGeom>
          <a:noFill/>
          <a:ln>
            <a:noFill/>
          </a:ln>
        </p:spPr>
      </p:pic>
      <p:pic>
        <p:nvPicPr>
          <p:cNvPr id="207" name="Google Shape;207;p21"/>
          <p:cNvPicPr preferRelativeResize="0"/>
          <p:nvPr/>
        </p:nvPicPr>
        <p:blipFill>
          <a:blip r:embed="rId5">
            <a:alphaModFix/>
          </a:blip>
          <a:stretch>
            <a:fillRect/>
          </a:stretch>
        </p:blipFill>
        <p:spPr>
          <a:xfrm>
            <a:off x="10507243" y="231249"/>
            <a:ext cx="1219207" cy="785576"/>
          </a:xfrm>
          <a:prstGeom prst="rect">
            <a:avLst/>
          </a:prstGeom>
          <a:noFill/>
          <a:ln>
            <a:noFill/>
          </a:ln>
        </p:spPr>
      </p:pic>
      <p:sp>
        <p:nvSpPr>
          <p:cNvPr id="208" name="Google Shape;208;p21"/>
          <p:cNvSpPr txBox="1"/>
          <p:nvPr/>
        </p:nvSpPr>
        <p:spPr>
          <a:xfrm>
            <a:off x="187750" y="6359875"/>
            <a:ext cx="270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accent3"/>
                </a:solidFill>
                <a:latin typeface="Montserrat Medium"/>
                <a:ea typeface="Montserrat Medium"/>
                <a:cs typeface="Montserrat Medium"/>
                <a:sym typeface="Montserrat Medium"/>
              </a:rPr>
              <a:t>12</a:t>
            </a:r>
            <a:r>
              <a:rPr lang="en-CA">
                <a:solidFill>
                  <a:schemeClr val="accent3"/>
                </a:solidFill>
                <a:latin typeface="Montserrat Medium"/>
                <a:ea typeface="Montserrat Medium"/>
                <a:cs typeface="Montserrat Medium"/>
                <a:sym typeface="Montserrat Medium"/>
              </a:rPr>
              <a:t> I Year To Date STR Report </a:t>
            </a:r>
            <a:endParaRPr>
              <a:solidFill>
                <a:schemeClr val="accent3"/>
              </a:solidFill>
              <a:latin typeface="Montserrat Medium"/>
              <a:ea typeface="Montserrat Medium"/>
              <a:cs typeface="Montserrat Medium"/>
              <a:sym typeface="Montserrat Medium"/>
            </a:endParaRPr>
          </a:p>
        </p:txBody>
      </p:sp>
      <p:sp>
        <p:nvSpPr>
          <p:cNvPr id="209" name="Google Shape;209;p21"/>
          <p:cNvSpPr txBox="1"/>
          <p:nvPr/>
        </p:nvSpPr>
        <p:spPr>
          <a:xfrm rot="-5400000">
            <a:off x="9742950" y="2175225"/>
            <a:ext cx="440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900"/>
              <a:t>Source:</a:t>
            </a:r>
            <a:r>
              <a:rPr lang="en-CA" sz="900"/>
              <a:t> STR/BCHA/BCRTS Destination Year </a:t>
            </a:r>
            <a:r>
              <a:rPr lang="en-CA" sz="900"/>
              <a:t>To Date - August </a:t>
            </a:r>
            <a:r>
              <a:rPr lang="en-CA" sz="900"/>
              <a:t> 2022</a:t>
            </a:r>
            <a:endParaRPr sz="1200"/>
          </a:p>
        </p:txBody>
      </p:sp>
      <p:sp>
        <p:nvSpPr>
          <p:cNvPr id="210" name="Google Shape;210;p21"/>
          <p:cNvSpPr txBox="1"/>
          <p:nvPr>
            <p:ph type="title"/>
          </p:nvPr>
        </p:nvSpPr>
        <p:spPr>
          <a:xfrm>
            <a:off x="408300" y="65325"/>
            <a:ext cx="113754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CA" sz="2400">
                <a:solidFill>
                  <a:schemeClr val="dk2"/>
                </a:solidFill>
                <a:latin typeface="Montserrat"/>
                <a:ea typeface="Montserrat"/>
                <a:cs typeface="Montserrat"/>
                <a:sym typeface="Montserrat"/>
              </a:rPr>
              <a:t>Property Participation</a:t>
            </a:r>
            <a:endParaRPr b="1" sz="24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CA" sz="2400">
                <a:latin typeface="Montserrat"/>
                <a:ea typeface="Montserrat"/>
                <a:cs typeface="Montserrat"/>
                <a:sym typeface="Montserrat"/>
              </a:rPr>
              <a:t>Sample (Total Properties Submitting Data)  </a:t>
            </a:r>
            <a:endParaRPr b="1" sz="2400">
              <a:latin typeface="Montserrat"/>
              <a:ea typeface="Montserrat"/>
              <a:cs typeface="Montserrat"/>
              <a:sym typeface="Montserrat"/>
            </a:endParaRPr>
          </a:p>
        </p:txBody>
      </p:sp>
      <p:sp>
        <p:nvSpPr>
          <p:cNvPr id="211" name="Google Shape;211;p21"/>
          <p:cNvSpPr txBox="1"/>
          <p:nvPr/>
        </p:nvSpPr>
        <p:spPr>
          <a:xfrm>
            <a:off x="7165550" y="4222725"/>
            <a:ext cx="456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a:latin typeface="Montserrat"/>
                <a:ea typeface="Montserrat"/>
                <a:cs typeface="Montserrat"/>
                <a:sym typeface="Montserrat"/>
              </a:rPr>
              <a:t>British Columbia August Census total: 420</a:t>
            </a:r>
            <a:endParaRPr b="1">
              <a:latin typeface="Montserrat"/>
              <a:ea typeface="Montserrat"/>
              <a:cs typeface="Montserrat"/>
              <a:sym typeface="Montserrat"/>
            </a:endParaRPr>
          </a:p>
        </p:txBody>
      </p:sp>
      <p:pic>
        <p:nvPicPr>
          <p:cNvPr id="212" name="Google Shape;212;p21" title="Chart"/>
          <p:cNvPicPr preferRelativeResize="0"/>
          <p:nvPr/>
        </p:nvPicPr>
        <p:blipFill>
          <a:blip r:embed="rId6">
            <a:alphaModFix/>
          </a:blip>
          <a:stretch>
            <a:fillRect/>
          </a:stretch>
        </p:blipFill>
        <p:spPr>
          <a:xfrm>
            <a:off x="894376" y="1179986"/>
            <a:ext cx="10403251" cy="31545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type="title"/>
          </p:nvPr>
        </p:nvSpPr>
        <p:spPr>
          <a:xfrm>
            <a:off x="871863" y="263918"/>
            <a:ext cx="4755600" cy="1068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CA" sz="4800">
                <a:solidFill>
                  <a:srgbClr val="004B55"/>
                </a:solidFill>
                <a:latin typeface="Montserrat SemiBold"/>
                <a:ea typeface="Montserrat SemiBold"/>
                <a:cs typeface="Montserrat SemiBold"/>
                <a:sym typeface="Montserrat SemiBold"/>
              </a:rPr>
              <a:t>Glossary</a:t>
            </a:r>
            <a:endParaRPr sz="4800">
              <a:solidFill>
                <a:srgbClr val="004B55"/>
              </a:solidFill>
              <a:latin typeface="Montserrat SemiBold"/>
              <a:ea typeface="Montserrat SemiBold"/>
              <a:cs typeface="Montserrat SemiBold"/>
              <a:sym typeface="Montserrat SemiBold"/>
            </a:endParaRPr>
          </a:p>
        </p:txBody>
      </p:sp>
      <p:sp>
        <p:nvSpPr>
          <p:cNvPr id="219" name="Google Shape;219;p22"/>
          <p:cNvSpPr txBox="1"/>
          <p:nvPr>
            <p:ph idx="1" type="body"/>
          </p:nvPr>
        </p:nvSpPr>
        <p:spPr>
          <a:xfrm>
            <a:off x="692950" y="1513900"/>
            <a:ext cx="5783400" cy="5019000"/>
          </a:xfrm>
          <a:prstGeom prst="rect">
            <a:avLst/>
          </a:prstGeom>
          <a:noFill/>
          <a:ln>
            <a:noFill/>
          </a:ln>
        </p:spPr>
        <p:txBody>
          <a:bodyPr anchorCtr="0" anchor="t" bIns="45700" lIns="91425" spcFirstLastPara="1" rIns="91425" wrap="square" tIns="45700">
            <a:normAutofit lnSpcReduction="10000"/>
          </a:bodyPr>
          <a:lstStyle/>
          <a:p>
            <a:pPr indent="-336550" lvl="0" marL="457200" rtl="0" algn="l">
              <a:lnSpc>
                <a:spcPct val="115000"/>
              </a:lnSpc>
              <a:spcBef>
                <a:spcPts val="0"/>
              </a:spcBef>
              <a:spcAft>
                <a:spcPts val="0"/>
              </a:spcAft>
              <a:buClr>
                <a:srgbClr val="000000"/>
              </a:buClr>
              <a:buSzPts val="1700"/>
              <a:buChar char="●"/>
            </a:pPr>
            <a:r>
              <a:rPr b="1" lang="en-CA" sz="1700">
                <a:solidFill>
                  <a:srgbClr val="8F2E32"/>
                </a:solidFill>
              </a:rPr>
              <a:t>Occupancy: </a:t>
            </a:r>
            <a:r>
              <a:rPr lang="en-CA" sz="1700">
                <a:solidFill>
                  <a:srgbClr val="000000"/>
                </a:solidFill>
              </a:rPr>
              <a:t>Calculated by the number of occupied rooms divided by the number of available rooms that physically exist in a hotel</a:t>
            </a:r>
            <a:endParaRPr sz="1700">
              <a:solidFill>
                <a:srgbClr val="000000"/>
              </a:solidFill>
            </a:endParaRPr>
          </a:p>
          <a:p>
            <a:pPr indent="0" lvl="0" marL="0" rtl="0" algn="l">
              <a:lnSpc>
                <a:spcPct val="115000"/>
              </a:lnSpc>
              <a:spcBef>
                <a:spcPts val="0"/>
              </a:spcBef>
              <a:spcAft>
                <a:spcPts val="0"/>
              </a:spcAft>
              <a:buNone/>
            </a:pPr>
            <a:r>
              <a:t/>
            </a:r>
            <a:endParaRPr b="1" sz="1700">
              <a:solidFill>
                <a:srgbClr val="8F2E32"/>
              </a:solidFill>
            </a:endParaRPr>
          </a:p>
          <a:p>
            <a:pPr indent="-336550" lvl="0" marL="457200" rtl="0" algn="l">
              <a:lnSpc>
                <a:spcPct val="115000"/>
              </a:lnSpc>
              <a:spcBef>
                <a:spcPts val="0"/>
              </a:spcBef>
              <a:spcAft>
                <a:spcPts val="0"/>
              </a:spcAft>
              <a:buClr>
                <a:srgbClr val="8F2E32"/>
              </a:buClr>
              <a:buSzPts val="1700"/>
              <a:buChar char="●"/>
            </a:pPr>
            <a:r>
              <a:rPr b="1" lang="en-CA" sz="1700">
                <a:solidFill>
                  <a:srgbClr val="8F2E32"/>
                </a:solidFill>
              </a:rPr>
              <a:t>Average Daily Rate (ADR): </a:t>
            </a:r>
            <a:r>
              <a:rPr lang="en-CA" sz="1700">
                <a:solidFill>
                  <a:srgbClr val="000000"/>
                </a:solidFill>
              </a:rPr>
              <a:t>Represents the average rental income per paid occupied room in a given time period, however, ADR itself cannot be used to measure a hotel’s performance</a:t>
            </a:r>
            <a:endParaRPr sz="1700">
              <a:solidFill>
                <a:srgbClr val="000000"/>
              </a:solidFill>
            </a:endParaRPr>
          </a:p>
          <a:p>
            <a:pPr indent="0" lvl="0" marL="0" rtl="0" algn="l">
              <a:lnSpc>
                <a:spcPct val="115000"/>
              </a:lnSpc>
              <a:spcBef>
                <a:spcPts val="0"/>
              </a:spcBef>
              <a:spcAft>
                <a:spcPts val="0"/>
              </a:spcAft>
              <a:buNone/>
            </a:pPr>
            <a:r>
              <a:t/>
            </a:r>
            <a:endParaRPr b="1" sz="1700">
              <a:solidFill>
                <a:srgbClr val="8F2E32"/>
              </a:solidFill>
            </a:endParaRPr>
          </a:p>
          <a:p>
            <a:pPr indent="-336550" lvl="0" marL="457200" rtl="0" algn="l">
              <a:lnSpc>
                <a:spcPct val="115000"/>
              </a:lnSpc>
              <a:spcBef>
                <a:spcPts val="0"/>
              </a:spcBef>
              <a:spcAft>
                <a:spcPts val="0"/>
              </a:spcAft>
              <a:buClr>
                <a:srgbClr val="000000"/>
              </a:buClr>
              <a:buSzPts val="1700"/>
              <a:buChar char="●"/>
            </a:pPr>
            <a:r>
              <a:rPr b="1" lang="en-CA" sz="1700">
                <a:solidFill>
                  <a:srgbClr val="8F2E32"/>
                </a:solidFill>
              </a:rPr>
              <a:t>Revenue per Available Room (RevPAR): </a:t>
            </a:r>
            <a:r>
              <a:rPr lang="en-CA" sz="1700">
                <a:solidFill>
                  <a:srgbClr val="000000"/>
                </a:solidFill>
              </a:rPr>
              <a:t>Calculated by multiplying a hotel’s ADR by its occupancy rate, an increase in RevPAR most likely indicates an improvement in occupancy rate and can be used to measure a hotel’s performance</a:t>
            </a:r>
            <a:endParaRPr sz="1700">
              <a:solidFill>
                <a:srgbClr val="000000"/>
              </a:solidFill>
            </a:endParaRPr>
          </a:p>
          <a:p>
            <a:pPr indent="0" lvl="0" marL="0" rtl="0" algn="l">
              <a:lnSpc>
                <a:spcPct val="115000"/>
              </a:lnSpc>
              <a:spcBef>
                <a:spcPts val="0"/>
              </a:spcBef>
              <a:spcAft>
                <a:spcPts val="0"/>
              </a:spcAft>
              <a:buNone/>
            </a:pPr>
            <a:r>
              <a:t/>
            </a:r>
            <a:endParaRPr b="1" sz="1700">
              <a:solidFill>
                <a:srgbClr val="8F2E32"/>
              </a:solidFill>
            </a:endParaRPr>
          </a:p>
          <a:p>
            <a:pPr indent="-336550" lvl="0" marL="457200" rtl="0" algn="l">
              <a:lnSpc>
                <a:spcPct val="115000"/>
              </a:lnSpc>
              <a:spcBef>
                <a:spcPts val="0"/>
              </a:spcBef>
              <a:spcAft>
                <a:spcPts val="0"/>
              </a:spcAft>
              <a:buClr>
                <a:srgbClr val="000000"/>
              </a:buClr>
              <a:buSzPts val="1700"/>
              <a:buChar char="●"/>
            </a:pPr>
            <a:r>
              <a:rPr b="1" lang="en-CA" sz="1700">
                <a:solidFill>
                  <a:srgbClr val="8F2E32"/>
                </a:solidFill>
              </a:rPr>
              <a:t>STR FAQ </a:t>
            </a:r>
            <a:r>
              <a:rPr lang="en-CA" sz="1700" u="sng">
                <a:solidFill>
                  <a:srgbClr val="000000"/>
                </a:solidFill>
              </a:rPr>
              <a:t>https://str.com/data-insights/resources/faq</a:t>
            </a:r>
            <a:r>
              <a:rPr lang="en-CA" sz="1700">
                <a:solidFill>
                  <a:srgbClr val="000000"/>
                </a:solidFill>
              </a:rPr>
              <a:t> </a:t>
            </a:r>
            <a:endParaRPr sz="1700">
              <a:solidFill>
                <a:srgbClr val="000000"/>
              </a:solidFill>
            </a:endParaRPr>
          </a:p>
          <a:p>
            <a:pPr indent="0" lvl="0" marL="0" rtl="0" algn="l">
              <a:lnSpc>
                <a:spcPct val="90000"/>
              </a:lnSpc>
              <a:spcBef>
                <a:spcPts val="1000"/>
              </a:spcBef>
              <a:spcAft>
                <a:spcPts val="0"/>
              </a:spcAft>
              <a:buClr>
                <a:schemeClr val="dk2"/>
              </a:buClr>
              <a:buSzPts val="1600"/>
              <a:buNone/>
            </a:pPr>
            <a:r>
              <a:t/>
            </a:r>
            <a:endParaRPr/>
          </a:p>
        </p:txBody>
      </p:sp>
      <p:sp>
        <p:nvSpPr>
          <p:cNvPr id="220" name="Google Shape;220;p22"/>
          <p:cNvSpPr/>
          <p:nvPr/>
        </p:nvSpPr>
        <p:spPr>
          <a:xfrm>
            <a:off x="74428" y="5986130"/>
            <a:ext cx="797442" cy="76554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A tent in a dark sky&#10;&#10;Description automatically generated" id="221" name="Google Shape;221;p22"/>
          <p:cNvPicPr preferRelativeResize="0"/>
          <p:nvPr>
            <p:ph idx="2" type="pic"/>
          </p:nvPr>
        </p:nvPicPr>
        <p:blipFill rotWithShape="1">
          <a:blip r:embed="rId3">
            <a:alphaModFix/>
          </a:blip>
          <a:srcRect b="4075" l="0" r="0" t="4074"/>
          <a:stretch/>
        </p:blipFill>
        <p:spPr>
          <a:xfrm>
            <a:off x="7021286" y="0"/>
            <a:ext cx="5170714" cy="6857999"/>
          </a:xfrm>
          <a:prstGeom prst="rect">
            <a:avLst/>
          </a:prstGeom>
          <a:noFill/>
          <a:ln>
            <a:noFill/>
          </a:ln>
        </p:spPr>
      </p:pic>
      <p:sp>
        <p:nvSpPr>
          <p:cNvPr id="222" name="Google Shape;222;p22"/>
          <p:cNvSpPr txBox="1"/>
          <p:nvPr/>
        </p:nvSpPr>
        <p:spPr>
          <a:xfrm>
            <a:off x="393350" y="6264875"/>
            <a:ext cx="239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accent3"/>
                </a:solidFill>
                <a:latin typeface="Montserrat Medium"/>
                <a:ea typeface="Montserrat Medium"/>
                <a:cs typeface="Montserrat Medium"/>
                <a:sym typeface="Montserrat Medium"/>
              </a:rPr>
              <a:t>13</a:t>
            </a:r>
            <a:r>
              <a:rPr lang="en-CA">
                <a:solidFill>
                  <a:schemeClr val="accent3"/>
                </a:solidFill>
                <a:latin typeface="Montserrat Medium"/>
                <a:ea typeface="Montserrat Medium"/>
                <a:cs typeface="Montserrat Medium"/>
                <a:sym typeface="Montserrat Medium"/>
              </a:rPr>
              <a:t> I Weekly Report </a:t>
            </a:r>
            <a:endParaRPr>
              <a:solidFill>
                <a:schemeClr val="accent3"/>
              </a:solidFill>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3"/>
          <p:cNvSpPr txBox="1"/>
          <p:nvPr/>
        </p:nvSpPr>
        <p:spPr>
          <a:xfrm>
            <a:off x="482208" y="1065409"/>
            <a:ext cx="8063700" cy="45369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2"/>
              </a:buClr>
              <a:buSzPts val="2400"/>
              <a:buFont typeface="Arial"/>
              <a:buNone/>
            </a:pPr>
            <a:r>
              <a:t/>
            </a:r>
            <a:endParaRPr sz="2400">
              <a:solidFill>
                <a:schemeClr val="dk2"/>
              </a:solidFill>
              <a:latin typeface="Arial"/>
              <a:ea typeface="Arial"/>
              <a:cs typeface="Arial"/>
              <a:sym typeface="Arial"/>
            </a:endParaRPr>
          </a:p>
          <a:p>
            <a:pPr indent="0" lvl="0" marL="0" rtl="0" algn="l">
              <a:lnSpc>
                <a:spcPct val="100000"/>
              </a:lnSpc>
              <a:spcBef>
                <a:spcPts val="1200"/>
              </a:spcBef>
              <a:spcAft>
                <a:spcPts val="0"/>
              </a:spcAft>
              <a:buNone/>
            </a:pPr>
            <a:r>
              <a:rPr lang="en-CA" sz="4800">
                <a:solidFill>
                  <a:schemeClr val="dk2"/>
                </a:solidFill>
                <a:latin typeface="Montserrat SemiBold"/>
                <a:ea typeface="Montserrat SemiBold"/>
                <a:cs typeface="Montserrat SemiBold"/>
                <a:sym typeface="Montserrat SemiBold"/>
              </a:rPr>
              <a:t>Contact Us</a:t>
            </a:r>
            <a:endParaRPr sz="4800">
              <a:solidFill>
                <a:schemeClr val="dk2"/>
              </a:solidFill>
              <a:latin typeface="Montserrat SemiBold"/>
              <a:ea typeface="Montserrat SemiBold"/>
              <a:cs typeface="Montserrat SemiBold"/>
              <a:sym typeface="Montserrat SemiBold"/>
            </a:endParaRPr>
          </a:p>
          <a:p>
            <a:pPr indent="0" lvl="0" marL="0" rtl="0" algn="l">
              <a:lnSpc>
                <a:spcPct val="100000"/>
              </a:lnSpc>
              <a:spcBef>
                <a:spcPts val="1200"/>
              </a:spcBef>
              <a:spcAft>
                <a:spcPts val="0"/>
              </a:spcAft>
              <a:buNone/>
            </a:pPr>
            <a:r>
              <a:t/>
            </a:r>
            <a:endParaRPr sz="600">
              <a:solidFill>
                <a:schemeClr val="dk2"/>
              </a:solidFill>
              <a:latin typeface="Montserrat SemiBold"/>
              <a:ea typeface="Montserrat SemiBold"/>
              <a:cs typeface="Montserrat SemiBold"/>
              <a:sym typeface="Montserrat SemiBold"/>
            </a:endParaRPr>
          </a:p>
          <a:p>
            <a:pPr indent="0" lvl="0" marL="0" rtl="0" algn="l">
              <a:lnSpc>
                <a:spcPct val="100000"/>
              </a:lnSpc>
              <a:spcBef>
                <a:spcPts val="1200"/>
              </a:spcBef>
              <a:spcAft>
                <a:spcPts val="0"/>
              </a:spcAft>
              <a:buNone/>
            </a:pPr>
            <a:r>
              <a:rPr lang="en-CA" sz="2400">
                <a:solidFill>
                  <a:schemeClr val="dk2"/>
                </a:solidFill>
                <a:latin typeface="Montserrat"/>
                <a:ea typeface="Montserrat"/>
                <a:cs typeface="Montserrat"/>
                <a:sym typeface="Montserrat"/>
              </a:rPr>
              <a:t>Karen Chalmers</a:t>
            </a:r>
            <a:endParaRPr sz="24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i="1" lang="en-CA" sz="2400">
                <a:solidFill>
                  <a:schemeClr val="dk2"/>
                </a:solidFill>
                <a:latin typeface="Montserrat"/>
                <a:ea typeface="Montserrat"/>
                <a:cs typeface="Montserrat"/>
                <a:sym typeface="Montserrat"/>
              </a:rPr>
              <a:t>Managing Director, Symphony Tourism Services </a:t>
            </a:r>
            <a:endParaRPr i="1" sz="24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CA" sz="2400">
                <a:solidFill>
                  <a:schemeClr val="dk2"/>
                </a:solidFill>
                <a:latin typeface="Montserrat"/>
                <a:ea typeface="Montserrat"/>
                <a:cs typeface="Montserrat"/>
                <a:sym typeface="Montserrat"/>
              </a:rPr>
              <a:t>Email: karen@totabc.com</a:t>
            </a:r>
            <a:endParaRPr sz="24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CA" sz="2400">
                <a:solidFill>
                  <a:schemeClr val="dk2"/>
                </a:solidFill>
                <a:latin typeface="Montserrat"/>
                <a:ea typeface="Montserrat"/>
                <a:cs typeface="Montserrat"/>
                <a:sym typeface="Montserrat"/>
              </a:rPr>
              <a:t>Phone: 778.721.5448 </a:t>
            </a:r>
            <a:endParaRPr sz="2400">
              <a:solidFill>
                <a:schemeClr val="dk2"/>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CA" sz="2400">
                <a:solidFill>
                  <a:schemeClr val="dk2"/>
                </a:solidFill>
                <a:latin typeface="Montserrat"/>
                <a:ea typeface="Montserrat"/>
                <a:cs typeface="Montserrat"/>
                <a:sym typeface="Montserrat"/>
              </a:rPr>
              <a:t>symphonytourismservices.com</a:t>
            </a:r>
            <a:endParaRPr sz="2400">
              <a:solidFill>
                <a:schemeClr val="dk2"/>
              </a:solidFill>
              <a:latin typeface="Montserrat"/>
              <a:ea typeface="Montserrat"/>
              <a:cs typeface="Montserrat"/>
              <a:sym typeface="Montserrat"/>
            </a:endParaRPr>
          </a:p>
          <a:p>
            <a:pPr indent="0" lvl="0" marL="0" marR="0" rtl="0" algn="l">
              <a:lnSpc>
                <a:spcPct val="100000"/>
              </a:lnSpc>
              <a:spcBef>
                <a:spcPts val="1200"/>
              </a:spcBef>
              <a:spcAft>
                <a:spcPts val="0"/>
              </a:spcAft>
              <a:buClr>
                <a:schemeClr val="dk2"/>
              </a:buClr>
              <a:buSzPts val="2400"/>
              <a:buFont typeface="Arial"/>
              <a:buNone/>
            </a:pPr>
            <a:r>
              <a:t/>
            </a:r>
            <a:endParaRPr sz="2400">
              <a:solidFill>
                <a:schemeClr val="dk2"/>
              </a:solidFill>
              <a:latin typeface="Arial"/>
              <a:ea typeface="Arial"/>
              <a:cs typeface="Arial"/>
              <a:sym typeface="Arial"/>
            </a:endParaRPr>
          </a:p>
          <a:p>
            <a:pPr indent="0" lvl="0" marL="0" marR="0" rtl="0" algn="l">
              <a:lnSpc>
                <a:spcPct val="150000"/>
              </a:lnSpc>
              <a:spcBef>
                <a:spcPts val="1000"/>
              </a:spcBef>
              <a:spcAft>
                <a:spcPts val="0"/>
              </a:spcAft>
              <a:buClr>
                <a:schemeClr val="dk2"/>
              </a:buClr>
              <a:buSzPts val="2400"/>
              <a:buFont typeface="Arial"/>
              <a:buNone/>
            </a:pPr>
            <a:r>
              <a:t/>
            </a:r>
            <a:endParaRPr sz="2400">
              <a:solidFill>
                <a:schemeClr val="dk2"/>
              </a:solidFill>
              <a:latin typeface="Arial"/>
              <a:ea typeface="Arial"/>
              <a:cs typeface="Arial"/>
              <a:sym typeface="Arial"/>
            </a:endParaRPr>
          </a:p>
        </p:txBody>
      </p:sp>
      <p:sp>
        <p:nvSpPr>
          <p:cNvPr id="228" name="Google Shape;228;p23"/>
          <p:cNvSpPr/>
          <p:nvPr/>
        </p:nvSpPr>
        <p:spPr>
          <a:xfrm>
            <a:off x="74428" y="5986130"/>
            <a:ext cx="797442" cy="76554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29" name="Google Shape;229;p23"/>
          <p:cNvSpPr/>
          <p:nvPr/>
        </p:nvSpPr>
        <p:spPr>
          <a:xfrm>
            <a:off x="10972800" y="5948275"/>
            <a:ext cx="1063800" cy="81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0" name="Google Shape;230;p23"/>
          <p:cNvPicPr preferRelativeResize="0"/>
          <p:nvPr/>
        </p:nvPicPr>
        <p:blipFill>
          <a:blip r:embed="rId3">
            <a:alphaModFix/>
          </a:blip>
          <a:stretch>
            <a:fillRect/>
          </a:stretch>
        </p:blipFill>
        <p:spPr>
          <a:xfrm>
            <a:off x="6973800" y="546389"/>
            <a:ext cx="4842849" cy="1885750"/>
          </a:xfrm>
          <a:prstGeom prst="rect">
            <a:avLst/>
          </a:prstGeom>
          <a:noFill/>
          <a:ln>
            <a:noFill/>
          </a:ln>
        </p:spPr>
      </p:pic>
      <p:pic>
        <p:nvPicPr>
          <p:cNvPr descr="A picture containing drawing&#10;&#10;Description automatically generated" id="231" name="Google Shape;231;p23"/>
          <p:cNvPicPr preferRelativeResize="0"/>
          <p:nvPr/>
        </p:nvPicPr>
        <p:blipFill rotWithShape="1">
          <a:blip r:embed="rId4">
            <a:alphaModFix/>
          </a:blip>
          <a:srcRect b="0" l="0" r="0" t="0"/>
          <a:stretch/>
        </p:blipFill>
        <p:spPr>
          <a:xfrm>
            <a:off x="10778377" y="5786250"/>
            <a:ext cx="1258215" cy="885224"/>
          </a:xfrm>
          <a:prstGeom prst="rect">
            <a:avLst/>
          </a:prstGeom>
          <a:noFill/>
          <a:ln>
            <a:noFill/>
          </a:ln>
        </p:spPr>
      </p:pic>
      <p:sp>
        <p:nvSpPr>
          <p:cNvPr id="232" name="Google Shape;232;p23"/>
          <p:cNvSpPr txBox="1"/>
          <p:nvPr/>
        </p:nvSpPr>
        <p:spPr>
          <a:xfrm>
            <a:off x="352450" y="6271275"/>
            <a:ext cx="239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accent3"/>
                </a:solidFill>
                <a:latin typeface="Montserrat Medium"/>
                <a:ea typeface="Montserrat Medium"/>
                <a:cs typeface="Montserrat Medium"/>
                <a:sym typeface="Montserrat Medium"/>
              </a:rPr>
              <a:t>30</a:t>
            </a:r>
            <a:r>
              <a:rPr lang="en-CA">
                <a:solidFill>
                  <a:schemeClr val="accent3"/>
                </a:solidFill>
                <a:latin typeface="Montserrat Medium"/>
                <a:ea typeface="Montserrat Medium"/>
                <a:cs typeface="Montserrat Medium"/>
                <a:sym typeface="Montserrat Medium"/>
              </a:rPr>
              <a:t> I Weekly Report </a:t>
            </a:r>
            <a:endParaRPr>
              <a:solidFill>
                <a:schemeClr val="accent3"/>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1"/>
          <p:cNvSpPr txBox="1"/>
          <p:nvPr>
            <p:ph type="title"/>
          </p:nvPr>
        </p:nvSpPr>
        <p:spPr>
          <a:xfrm>
            <a:off x="408300" y="0"/>
            <a:ext cx="113754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CA" sz="2400">
                <a:solidFill>
                  <a:schemeClr val="dk2"/>
                </a:solidFill>
                <a:latin typeface="Montserrat"/>
                <a:ea typeface="Montserrat"/>
                <a:cs typeface="Montserrat"/>
                <a:sym typeface="Montserrat"/>
              </a:rPr>
              <a:t>Occupancy - Year to Date Average </a:t>
            </a:r>
            <a:endParaRPr b="1" sz="24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CA" sz="2400">
                <a:latin typeface="Montserrat"/>
                <a:ea typeface="Montserrat"/>
                <a:cs typeface="Montserrat"/>
                <a:sym typeface="Montserrat"/>
              </a:rPr>
              <a:t>2017 - </a:t>
            </a:r>
            <a:r>
              <a:rPr b="1" lang="en-CA" sz="2400">
                <a:latin typeface="Montserrat"/>
                <a:ea typeface="Montserrat"/>
                <a:cs typeface="Montserrat"/>
                <a:sym typeface="Montserrat"/>
              </a:rPr>
              <a:t>August </a:t>
            </a:r>
            <a:r>
              <a:rPr b="1" lang="en-CA" sz="2400">
                <a:latin typeface="Montserrat"/>
                <a:ea typeface="Montserrat"/>
                <a:cs typeface="Montserrat"/>
                <a:sym typeface="Montserrat"/>
              </a:rPr>
              <a:t>2022</a:t>
            </a:r>
            <a:endParaRPr b="1" sz="2800">
              <a:latin typeface="Montserrat"/>
              <a:ea typeface="Montserrat"/>
              <a:cs typeface="Montserrat"/>
              <a:sym typeface="Montserrat"/>
            </a:endParaRPr>
          </a:p>
        </p:txBody>
      </p:sp>
      <p:sp>
        <p:nvSpPr>
          <p:cNvPr id="62" name="Google Shape;62;p11"/>
          <p:cNvSpPr/>
          <p:nvPr/>
        </p:nvSpPr>
        <p:spPr>
          <a:xfrm>
            <a:off x="10972800" y="5948275"/>
            <a:ext cx="1063800" cy="81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1"/>
          <p:cNvSpPr txBox="1"/>
          <p:nvPr/>
        </p:nvSpPr>
        <p:spPr>
          <a:xfrm>
            <a:off x="264600" y="4497650"/>
            <a:ext cx="8009700" cy="1962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CA" sz="1500">
                <a:latin typeface="Montserrat"/>
                <a:ea typeface="Montserrat"/>
                <a:cs typeface="Montserrat"/>
                <a:sym typeface="Montserrat"/>
              </a:rPr>
              <a:t>Key Findings</a:t>
            </a:r>
            <a:endParaRPr b="1" sz="1500">
              <a:latin typeface="Montserrat"/>
              <a:ea typeface="Montserrat"/>
              <a:cs typeface="Montserrat"/>
              <a:sym typeface="Montserrat"/>
            </a:endParaRPr>
          </a:p>
          <a:p>
            <a:pPr indent="-292100" lvl="0" marL="457200" rtl="0" algn="l">
              <a:lnSpc>
                <a:spcPct val="115000"/>
              </a:lnSpc>
              <a:spcBef>
                <a:spcPts val="1200"/>
              </a:spcBef>
              <a:spcAft>
                <a:spcPts val="0"/>
              </a:spcAft>
              <a:buSzPts val="1000"/>
              <a:buFont typeface="Montserrat"/>
              <a:buChar char="●"/>
            </a:pPr>
            <a:r>
              <a:rPr lang="en-CA" sz="1000">
                <a:latin typeface="Montserrat"/>
                <a:ea typeface="Montserrat"/>
                <a:cs typeface="Montserrat"/>
                <a:sym typeface="Montserrat"/>
              </a:rPr>
              <a:t>In 2022, so far, the average across BC regions is</a:t>
            </a:r>
            <a:r>
              <a:rPr b="1" lang="en-CA" sz="1000">
                <a:latin typeface="Montserrat"/>
                <a:ea typeface="Montserrat"/>
                <a:cs typeface="Montserrat"/>
                <a:sym typeface="Montserrat"/>
              </a:rPr>
              <a:t> 66.6% </a:t>
            </a:r>
            <a:r>
              <a:rPr lang="en-CA" sz="1000">
                <a:latin typeface="Montserrat"/>
                <a:ea typeface="Montserrat"/>
                <a:cs typeface="Montserrat"/>
                <a:sym typeface="Montserrat"/>
              </a:rPr>
              <a:t>however, this may change as the year progresses</a:t>
            </a:r>
            <a:endParaRPr sz="1000">
              <a:latin typeface="Montserrat"/>
              <a:ea typeface="Montserrat"/>
              <a:cs typeface="Montserrat"/>
              <a:sym typeface="Montserrat"/>
            </a:endParaRPr>
          </a:p>
          <a:p>
            <a:pPr indent="-292100" lvl="0" marL="457200" rtl="0" algn="l">
              <a:lnSpc>
                <a:spcPct val="115000"/>
              </a:lnSpc>
              <a:spcBef>
                <a:spcPts val="0"/>
              </a:spcBef>
              <a:spcAft>
                <a:spcPts val="0"/>
              </a:spcAft>
              <a:buSzPts val="1000"/>
              <a:buChar char="●"/>
            </a:pPr>
            <a:r>
              <a:rPr lang="en-CA" sz="1000">
                <a:latin typeface="Montserrat"/>
                <a:ea typeface="Montserrat"/>
                <a:cs typeface="Montserrat"/>
                <a:sym typeface="Montserrat"/>
              </a:rPr>
              <a:t>BC's average occupancy rate for the three years 2017-2019 was </a:t>
            </a:r>
            <a:r>
              <a:rPr b="1" lang="en-CA" sz="1000">
                <a:latin typeface="Montserrat"/>
                <a:ea typeface="Montserrat"/>
                <a:cs typeface="Montserrat"/>
                <a:sym typeface="Montserrat"/>
              </a:rPr>
              <a:t>70%</a:t>
            </a:r>
            <a:r>
              <a:rPr lang="en-CA" sz="1000">
                <a:latin typeface="Montserrat"/>
                <a:ea typeface="Montserrat"/>
                <a:cs typeface="Montserrat"/>
                <a:sym typeface="Montserrat"/>
              </a:rPr>
              <a:t>, until 2020 when it dropped to </a:t>
            </a:r>
            <a:r>
              <a:rPr b="1" lang="en-CA" sz="1000">
                <a:latin typeface="Montserrat"/>
                <a:ea typeface="Montserrat"/>
                <a:cs typeface="Montserrat"/>
                <a:sym typeface="Montserrat"/>
              </a:rPr>
              <a:t>40%</a:t>
            </a:r>
            <a:r>
              <a:rPr lang="en-CA" sz="1000">
                <a:latin typeface="Montserrat"/>
                <a:ea typeface="Montserrat"/>
                <a:cs typeface="Montserrat"/>
                <a:sym typeface="Montserrat"/>
              </a:rPr>
              <a:t>. From 2020 to 2021 all regions have </a:t>
            </a:r>
            <a:r>
              <a:rPr b="1" lang="en-CA" sz="1000">
                <a:latin typeface="Montserrat"/>
                <a:ea typeface="Montserrat"/>
                <a:cs typeface="Montserrat"/>
                <a:sym typeface="Montserrat"/>
              </a:rPr>
              <a:t>increased</a:t>
            </a:r>
            <a:r>
              <a:rPr lang="en-CA" sz="1000">
                <a:latin typeface="Montserrat"/>
                <a:ea typeface="Montserrat"/>
                <a:cs typeface="Montserrat"/>
                <a:sym typeface="Montserrat"/>
              </a:rPr>
              <a:t> and all but Whistler continue to be under </a:t>
            </a:r>
            <a:r>
              <a:rPr b="1" lang="en-CA" sz="1000">
                <a:latin typeface="Montserrat"/>
                <a:ea typeface="Montserrat"/>
                <a:cs typeface="Montserrat"/>
                <a:sym typeface="Montserrat"/>
              </a:rPr>
              <a:t>60%</a:t>
            </a:r>
            <a:endParaRPr b="1" sz="1000">
              <a:latin typeface="Montserrat"/>
              <a:ea typeface="Montserrat"/>
              <a:cs typeface="Montserrat"/>
              <a:sym typeface="Montserrat"/>
            </a:endParaRPr>
          </a:p>
          <a:p>
            <a:pPr indent="-292100" lvl="0" marL="457200" rtl="0" algn="l">
              <a:lnSpc>
                <a:spcPct val="115000"/>
              </a:lnSpc>
              <a:spcBef>
                <a:spcPts val="0"/>
              </a:spcBef>
              <a:spcAft>
                <a:spcPts val="0"/>
              </a:spcAft>
              <a:buSzPts val="1000"/>
              <a:buChar char="●"/>
            </a:pPr>
            <a:r>
              <a:rPr lang="en-CA" sz="1000">
                <a:latin typeface="Montserrat"/>
                <a:ea typeface="Montserrat"/>
                <a:cs typeface="Montserrat"/>
                <a:sym typeface="Montserrat"/>
              </a:rPr>
              <a:t>Across the three years leading up to 2020, Vancouver had the highest occupancy rate averaging in the </a:t>
            </a:r>
            <a:r>
              <a:rPr b="1" lang="en-CA" sz="1000">
                <a:latin typeface="Montserrat"/>
                <a:ea typeface="Montserrat"/>
                <a:cs typeface="Montserrat"/>
                <a:sym typeface="Montserrat"/>
              </a:rPr>
              <a:t>79%</a:t>
            </a:r>
            <a:r>
              <a:rPr lang="en-CA" sz="1000">
                <a:latin typeface="Montserrat"/>
                <a:ea typeface="Montserrat"/>
                <a:cs typeface="Montserrat"/>
                <a:sym typeface="Montserrat"/>
              </a:rPr>
              <a:t> range until 2020 when Vancouver fell below the BC average and stayed there for 2021 and 2022 so far </a:t>
            </a:r>
            <a:endParaRPr sz="1000">
              <a:latin typeface="Montserrat"/>
              <a:ea typeface="Montserrat"/>
              <a:cs typeface="Montserrat"/>
              <a:sym typeface="Montserrat"/>
            </a:endParaRPr>
          </a:p>
          <a:p>
            <a:pPr indent="-292100" lvl="0" marL="457200" rtl="0" algn="l">
              <a:lnSpc>
                <a:spcPct val="115000"/>
              </a:lnSpc>
              <a:spcBef>
                <a:spcPts val="0"/>
              </a:spcBef>
              <a:spcAft>
                <a:spcPts val="0"/>
              </a:spcAft>
              <a:buSzPts val="1000"/>
              <a:buChar char="●"/>
            </a:pPr>
            <a:r>
              <a:rPr lang="en-CA" sz="1000">
                <a:latin typeface="Montserrat"/>
                <a:ea typeface="Montserrat"/>
                <a:cs typeface="Montserrat"/>
                <a:sym typeface="Montserrat"/>
              </a:rPr>
              <a:t>Over the three years 2019-2022 Vancouver Island averaged </a:t>
            </a:r>
            <a:r>
              <a:rPr b="1" lang="en-CA" sz="1000">
                <a:latin typeface="Montserrat"/>
                <a:ea typeface="Montserrat"/>
                <a:cs typeface="Montserrat"/>
                <a:sym typeface="Montserrat"/>
              </a:rPr>
              <a:t>70%</a:t>
            </a:r>
            <a:r>
              <a:rPr lang="en-CA" sz="1000">
                <a:latin typeface="Montserrat"/>
                <a:ea typeface="Montserrat"/>
                <a:cs typeface="Montserrat"/>
                <a:sym typeface="Montserrat"/>
              </a:rPr>
              <a:t> Whistler averaged </a:t>
            </a:r>
            <a:r>
              <a:rPr b="1" lang="en-CA" sz="1000">
                <a:latin typeface="Montserrat"/>
                <a:ea typeface="Montserrat"/>
                <a:cs typeface="Montserrat"/>
                <a:sym typeface="Montserrat"/>
              </a:rPr>
              <a:t>67%</a:t>
            </a:r>
            <a:r>
              <a:rPr lang="en-CA" sz="1000">
                <a:latin typeface="Montserrat"/>
                <a:ea typeface="Montserrat"/>
                <a:cs typeface="Montserrat"/>
                <a:sym typeface="Montserrat"/>
              </a:rPr>
              <a:t> Thompson Okanagan averaged </a:t>
            </a:r>
            <a:r>
              <a:rPr b="1" lang="en-CA" sz="1000">
                <a:latin typeface="Montserrat"/>
                <a:ea typeface="Montserrat"/>
                <a:cs typeface="Montserrat"/>
                <a:sym typeface="Montserrat"/>
              </a:rPr>
              <a:t>59% </a:t>
            </a:r>
            <a:r>
              <a:rPr lang="en-CA" sz="1000">
                <a:latin typeface="Montserrat"/>
                <a:ea typeface="Montserrat"/>
                <a:cs typeface="Montserrat"/>
                <a:sym typeface="Montserrat"/>
              </a:rPr>
              <a:t>Cariboo Chilcotin Coast averaged </a:t>
            </a:r>
            <a:r>
              <a:rPr b="1" lang="en-CA" sz="1000">
                <a:latin typeface="Montserrat"/>
                <a:ea typeface="Montserrat"/>
                <a:cs typeface="Montserrat"/>
                <a:sym typeface="Montserrat"/>
              </a:rPr>
              <a:t>59%</a:t>
            </a:r>
            <a:r>
              <a:rPr lang="en-CA" sz="1000">
                <a:latin typeface="Montserrat"/>
                <a:ea typeface="Montserrat"/>
                <a:cs typeface="Montserrat"/>
                <a:sym typeface="Montserrat"/>
              </a:rPr>
              <a:t> Northern BC averaged </a:t>
            </a:r>
            <a:r>
              <a:rPr b="1" lang="en-CA" sz="1000">
                <a:latin typeface="Montserrat"/>
                <a:ea typeface="Montserrat"/>
                <a:cs typeface="Montserrat"/>
                <a:sym typeface="Montserrat"/>
              </a:rPr>
              <a:t>58%</a:t>
            </a:r>
            <a:r>
              <a:rPr lang="en-CA" sz="1000">
                <a:latin typeface="Montserrat"/>
                <a:ea typeface="Montserrat"/>
                <a:cs typeface="Montserrat"/>
                <a:sym typeface="Montserrat"/>
              </a:rPr>
              <a:t> and Kootenay Rockies averaged </a:t>
            </a:r>
            <a:r>
              <a:rPr b="1" lang="en-CA" sz="1000">
                <a:latin typeface="Montserrat"/>
                <a:ea typeface="Montserrat"/>
                <a:cs typeface="Montserrat"/>
                <a:sym typeface="Montserrat"/>
              </a:rPr>
              <a:t>52%</a:t>
            </a:r>
            <a:endParaRPr sz="1000">
              <a:latin typeface="Montserrat"/>
              <a:ea typeface="Montserrat"/>
              <a:cs typeface="Montserrat"/>
              <a:sym typeface="Montserrat"/>
            </a:endParaRPr>
          </a:p>
        </p:txBody>
      </p:sp>
      <p:pic>
        <p:nvPicPr>
          <p:cNvPr id="64" name="Google Shape;64;p11" title="Chart"/>
          <p:cNvPicPr preferRelativeResize="0"/>
          <p:nvPr/>
        </p:nvPicPr>
        <p:blipFill>
          <a:blip r:embed="rId3">
            <a:alphaModFix/>
          </a:blip>
          <a:stretch>
            <a:fillRect/>
          </a:stretch>
        </p:blipFill>
        <p:spPr>
          <a:xfrm>
            <a:off x="562325" y="1022200"/>
            <a:ext cx="11067351" cy="3534200"/>
          </a:xfrm>
          <a:prstGeom prst="rect">
            <a:avLst/>
          </a:prstGeom>
          <a:noFill/>
          <a:ln>
            <a:noFill/>
          </a:ln>
        </p:spPr>
      </p:pic>
      <p:pic>
        <p:nvPicPr>
          <p:cNvPr descr="A picture containing drawing&#10;&#10;Description automatically generated" id="65" name="Google Shape;65;p11"/>
          <p:cNvPicPr preferRelativeResize="0"/>
          <p:nvPr/>
        </p:nvPicPr>
        <p:blipFill rotWithShape="1">
          <a:blip r:embed="rId4">
            <a:alphaModFix/>
          </a:blip>
          <a:srcRect b="0" l="0" r="0" t="0"/>
          <a:stretch/>
        </p:blipFill>
        <p:spPr>
          <a:xfrm>
            <a:off x="8473625" y="121375"/>
            <a:ext cx="1048538" cy="811791"/>
          </a:xfrm>
          <a:prstGeom prst="rect">
            <a:avLst/>
          </a:prstGeom>
          <a:noFill/>
          <a:ln>
            <a:noFill/>
          </a:ln>
        </p:spPr>
      </p:pic>
      <p:pic>
        <p:nvPicPr>
          <p:cNvPr id="66" name="Google Shape;66;p11"/>
          <p:cNvPicPr preferRelativeResize="0"/>
          <p:nvPr/>
        </p:nvPicPr>
        <p:blipFill>
          <a:blip r:embed="rId5">
            <a:alphaModFix/>
          </a:blip>
          <a:stretch>
            <a:fillRect/>
          </a:stretch>
        </p:blipFill>
        <p:spPr>
          <a:xfrm>
            <a:off x="9554566" y="121375"/>
            <a:ext cx="823493" cy="811800"/>
          </a:xfrm>
          <a:prstGeom prst="rect">
            <a:avLst/>
          </a:prstGeom>
          <a:noFill/>
          <a:ln>
            <a:noFill/>
          </a:ln>
        </p:spPr>
      </p:pic>
      <p:pic>
        <p:nvPicPr>
          <p:cNvPr id="67" name="Google Shape;67;p11"/>
          <p:cNvPicPr preferRelativeResize="0"/>
          <p:nvPr/>
        </p:nvPicPr>
        <p:blipFill>
          <a:blip r:embed="rId6">
            <a:alphaModFix/>
          </a:blip>
          <a:stretch>
            <a:fillRect/>
          </a:stretch>
        </p:blipFill>
        <p:spPr>
          <a:xfrm>
            <a:off x="10410468" y="134474"/>
            <a:ext cx="1219207" cy="785576"/>
          </a:xfrm>
          <a:prstGeom prst="rect">
            <a:avLst/>
          </a:prstGeom>
          <a:noFill/>
          <a:ln>
            <a:noFill/>
          </a:ln>
        </p:spPr>
      </p:pic>
      <p:sp>
        <p:nvSpPr>
          <p:cNvPr id="68" name="Google Shape;68;p11"/>
          <p:cNvSpPr txBox="1"/>
          <p:nvPr/>
        </p:nvSpPr>
        <p:spPr>
          <a:xfrm>
            <a:off x="187750" y="6359875"/>
            <a:ext cx="270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accent3"/>
                </a:solidFill>
                <a:latin typeface="Montserrat Medium"/>
                <a:ea typeface="Montserrat Medium"/>
                <a:cs typeface="Montserrat Medium"/>
                <a:sym typeface="Montserrat Medium"/>
              </a:rPr>
              <a:t>2 I Year To Date STR Report </a:t>
            </a:r>
            <a:endParaRPr>
              <a:solidFill>
                <a:schemeClr val="accent3"/>
              </a:solidFill>
              <a:latin typeface="Montserrat Medium"/>
              <a:ea typeface="Montserrat Medium"/>
              <a:cs typeface="Montserrat Medium"/>
              <a:sym typeface="Montserrat Medium"/>
            </a:endParaRPr>
          </a:p>
        </p:txBody>
      </p:sp>
      <p:sp>
        <p:nvSpPr>
          <p:cNvPr id="69" name="Google Shape;69;p11"/>
          <p:cNvSpPr txBox="1"/>
          <p:nvPr/>
        </p:nvSpPr>
        <p:spPr>
          <a:xfrm rot="-5400000">
            <a:off x="9742950" y="2175225"/>
            <a:ext cx="440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900">
                <a:latin typeface="Montserrat"/>
                <a:ea typeface="Montserrat"/>
                <a:cs typeface="Montserrat"/>
                <a:sym typeface="Montserrat"/>
              </a:rPr>
              <a:t>Source</a:t>
            </a:r>
            <a:r>
              <a:rPr lang="en-CA" sz="900">
                <a:latin typeface="Montserrat"/>
                <a:ea typeface="Montserrat"/>
                <a:cs typeface="Montserrat"/>
                <a:sym typeface="Montserrat"/>
              </a:rPr>
              <a:t>: STR/BCHA/BCRTS Destination Year </a:t>
            </a:r>
            <a:r>
              <a:rPr lang="en-CA" sz="900">
                <a:latin typeface="Montserrat"/>
                <a:ea typeface="Montserrat"/>
                <a:cs typeface="Montserrat"/>
                <a:sym typeface="Montserrat"/>
              </a:rPr>
              <a:t>To Date - August </a:t>
            </a:r>
            <a:r>
              <a:rPr lang="en-CA" sz="900">
                <a:latin typeface="Montserrat"/>
                <a:ea typeface="Montserrat"/>
                <a:cs typeface="Montserrat"/>
                <a:sym typeface="Montserrat"/>
              </a:rPr>
              <a:t> 2022</a:t>
            </a:r>
            <a:endParaRPr sz="1200">
              <a:latin typeface="Montserrat"/>
              <a:ea typeface="Montserrat"/>
              <a:cs typeface="Montserrat"/>
              <a:sym typeface="Montserrat"/>
            </a:endParaRPr>
          </a:p>
        </p:txBody>
      </p:sp>
      <p:sp>
        <p:nvSpPr>
          <p:cNvPr id="70" name="Google Shape;70;p11"/>
          <p:cNvSpPr txBox="1"/>
          <p:nvPr/>
        </p:nvSpPr>
        <p:spPr>
          <a:xfrm>
            <a:off x="8473625" y="4556400"/>
            <a:ext cx="3462300" cy="20934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CA" sz="1100">
                <a:solidFill>
                  <a:schemeClr val="lt1"/>
                </a:solidFill>
                <a:latin typeface="Montserrat"/>
                <a:ea typeface="Montserrat"/>
                <a:cs typeface="Montserrat"/>
                <a:sym typeface="Montserrat"/>
              </a:rPr>
              <a:t>Note Provincial State of Emergencies </a:t>
            </a:r>
            <a:endParaRPr b="1" sz="1100">
              <a:solidFill>
                <a:schemeClr val="lt1"/>
              </a:solidFill>
              <a:latin typeface="Montserrat"/>
              <a:ea typeface="Montserrat"/>
              <a:cs typeface="Montserrat"/>
              <a:sym typeface="Montserrat"/>
            </a:endParaRPr>
          </a:p>
          <a:p>
            <a:pPr indent="-298450" lvl="0" marL="457200" rtl="0" algn="l">
              <a:spcBef>
                <a:spcPts val="1000"/>
              </a:spcBef>
              <a:spcAft>
                <a:spcPts val="0"/>
              </a:spcAft>
              <a:buClr>
                <a:schemeClr val="lt1"/>
              </a:buClr>
              <a:buSzPts val="1100"/>
              <a:buFont typeface="Montserrat"/>
              <a:buChar char="-"/>
            </a:pPr>
            <a:r>
              <a:rPr lang="en-CA" sz="1100">
                <a:solidFill>
                  <a:schemeClr val="lt1"/>
                </a:solidFill>
                <a:latin typeface="Montserrat"/>
                <a:ea typeface="Montserrat"/>
                <a:cs typeface="Montserrat"/>
                <a:sym typeface="Montserrat"/>
              </a:rPr>
              <a:t>British Columbia declared a Provincial State of Emergency due to the COVID-19 Pandemic on March 18, 2020. </a:t>
            </a:r>
            <a:endParaRPr sz="1100">
              <a:solidFill>
                <a:schemeClr val="lt1"/>
              </a:solidFill>
              <a:latin typeface="Montserrat"/>
              <a:ea typeface="Montserrat"/>
              <a:cs typeface="Montserrat"/>
              <a:sym typeface="Montserrat"/>
            </a:endParaRPr>
          </a:p>
          <a:p>
            <a:pPr indent="-298450" lvl="0" marL="457200" rtl="0" algn="l">
              <a:spcBef>
                <a:spcPts val="1000"/>
              </a:spcBef>
              <a:spcAft>
                <a:spcPts val="0"/>
              </a:spcAft>
              <a:buClr>
                <a:schemeClr val="lt1"/>
              </a:buClr>
              <a:buSzPts val="1100"/>
              <a:buFont typeface="Montserrat"/>
              <a:buChar char="-"/>
            </a:pPr>
            <a:r>
              <a:rPr lang="en-CA" sz="1100">
                <a:solidFill>
                  <a:schemeClr val="lt1"/>
                </a:solidFill>
                <a:latin typeface="Montserrat"/>
                <a:ea typeface="Montserrat"/>
                <a:cs typeface="Montserrat"/>
                <a:sym typeface="Montserrat"/>
              </a:rPr>
              <a:t>Provincial State of Emergency due to Wildfires on July 20, 2021 </a:t>
            </a:r>
            <a:endParaRPr sz="1100">
              <a:solidFill>
                <a:schemeClr val="lt1"/>
              </a:solidFill>
              <a:latin typeface="Montserrat"/>
              <a:ea typeface="Montserrat"/>
              <a:cs typeface="Montserrat"/>
              <a:sym typeface="Montserrat"/>
            </a:endParaRPr>
          </a:p>
          <a:p>
            <a:pPr indent="-298450" lvl="0" marL="457200" rtl="0" algn="l">
              <a:spcBef>
                <a:spcPts val="1000"/>
              </a:spcBef>
              <a:spcAft>
                <a:spcPts val="1000"/>
              </a:spcAft>
              <a:buClr>
                <a:schemeClr val="lt1"/>
              </a:buClr>
              <a:buSzPts val="1100"/>
              <a:buFont typeface="Montserrat"/>
              <a:buChar char="-"/>
            </a:pPr>
            <a:r>
              <a:rPr lang="en-CA" sz="1100">
                <a:solidFill>
                  <a:schemeClr val="lt1"/>
                </a:solidFill>
                <a:latin typeface="Montserrat"/>
                <a:ea typeface="Montserrat"/>
                <a:cs typeface="Montserrat"/>
                <a:sym typeface="Montserrat"/>
              </a:rPr>
              <a:t>Provincial State of Emergency due to widespread flooding and landslides on November. 17, 2021.  </a:t>
            </a:r>
            <a:endParaRPr sz="110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2"/>
          <p:cNvSpPr txBox="1"/>
          <p:nvPr>
            <p:ph type="title"/>
          </p:nvPr>
        </p:nvSpPr>
        <p:spPr>
          <a:xfrm>
            <a:off x="408300" y="65325"/>
            <a:ext cx="113754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CA" sz="2400">
                <a:solidFill>
                  <a:schemeClr val="dk2"/>
                </a:solidFill>
                <a:latin typeface="Montserrat"/>
                <a:ea typeface="Montserrat"/>
                <a:cs typeface="Montserrat"/>
                <a:sym typeface="Montserrat"/>
              </a:rPr>
              <a:t>Occupancy - Average by month</a:t>
            </a:r>
            <a:endParaRPr b="1" sz="24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CA" sz="2400">
                <a:latin typeface="Montserrat"/>
                <a:ea typeface="Montserrat"/>
                <a:cs typeface="Montserrat"/>
                <a:sym typeface="Montserrat"/>
              </a:rPr>
              <a:t>2022  </a:t>
            </a:r>
            <a:endParaRPr b="1" sz="2800">
              <a:latin typeface="Montserrat"/>
              <a:ea typeface="Montserrat"/>
              <a:cs typeface="Montserrat"/>
              <a:sym typeface="Montserrat"/>
            </a:endParaRPr>
          </a:p>
        </p:txBody>
      </p:sp>
      <p:sp>
        <p:nvSpPr>
          <p:cNvPr id="76" name="Google Shape;76;p12"/>
          <p:cNvSpPr/>
          <p:nvPr/>
        </p:nvSpPr>
        <p:spPr>
          <a:xfrm>
            <a:off x="10972800" y="5948275"/>
            <a:ext cx="1063800" cy="81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2"/>
          <p:cNvSpPr txBox="1"/>
          <p:nvPr/>
        </p:nvSpPr>
        <p:spPr>
          <a:xfrm>
            <a:off x="264600" y="4497650"/>
            <a:ext cx="4657800" cy="1774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CA" sz="1500">
                <a:latin typeface="Montserrat"/>
                <a:ea typeface="Montserrat"/>
                <a:cs typeface="Montserrat"/>
                <a:sym typeface="Montserrat"/>
              </a:rPr>
              <a:t>Key Findings</a:t>
            </a:r>
            <a:endParaRPr b="1" sz="1500">
              <a:latin typeface="Montserrat"/>
              <a:ea typeface="Montserrat"/>
              <a:cs typeface="Montserrat"/>
              <a:sym typeface="Montserrat"/>
            </a:endParaRPr>
          </a:p>
          <a:p>
            <a:pPr indent="-298450" lvl="0" marL="457200" rtl="0" algn="l">
              <a:lnSpc>
                <a:spcPct val="115000"/>
              </a:lnSpc>
              <a:spcBef>
                <a:spcPts val="1200"/>
              </a:spcBef>
              <a:spcAft>
                <a:spcPts val="0"/>
              </a:spcAft>
              <a:buSzPts val="1100"/>
              <a:buChar char="●"/>
            </a:pPr>
            <a:r>
              <a:rPr lang="en-CA" sz="1100">
                <a:latin typeface="Montserrat"/>
                <a:ea typeface="Montserrat"/>
                <a:cs typeface="Montserrat"/>
                <a:sym typeface="Montserrat"/>
              </a:rPr>
              <a:t>In</a:t>
            </a:r>
            <a:r>
              <a:rPr lang="en-CA" sz="1100">
                <a:latin typeface="Montserrat"/>
                <a:ea typeface="Montserrat"/>
                <a:cs typeface="Montserrat"/>
                <a:sym typeface="Montserrat"/>
              </a:rPr>
              <a:t> </a:t>
            </a:r>
            <a:r>
              <a:rPr lang="en-CA" sz="1100">
                <a:latin typeface="Montserrat"/>
                <a:ea typeface="Montserrat"/>
                <a:cs typeface="Montserrat"/>
                <a:sym typeface="Montserrat"/>
              </a:rPr>
              <a:t>August </a:t>
            </a:r>
            <a:r>
              <a:rPr lang="en-CA" sz="1100">
                <a:latin typeface="Montserrat"/>
                <a:ea typeface="Montserrat"/>
                <a:cs typeface="Montserrat"/>
                <a:sym typeface="Montserrat"/>
              </a:rPr>
              <a:t>2022, the BC Average Occupancy rate is </a:t>
            </a:r>
            <a:r>
              <a:rPr b="1" lang="en-CA" sz="1100">
                <a:latin typeface="Montserrat"/>
                <a:ea typeface="Montserrat"/>
                <a:cs typeface="Montserrat"/>
                <a:sym typeface="Montserrat"/>
              </a:rPr>
              <a:t>81.1%</a:t>
            </a:r>
            <a:endParaRPr b="1" sz="1100">
              <a:latin typeface="Montserrat"/>
              <a:ea typeface="Montserrat"/>
              <a:cs typeface="Montserrat"/>
              <a:sym typeface="Montserrat"/>
            </a:endParaRPr>
          </a:p>
          <a:p>
            <a:pPr indent="-298450" lvl="0" marL="457200" rtl="0" algn="l">
              <a:lnSpc>
                <a:spcPct val="115000"/>
              </a:lnSpc>
              <a:spcBef>
                <a:spcPts val="1000"/>
              </a:spcBef>
              <a:spcAft>
                <a:spcPts val="0"/>
              </a:spcAft>
              <a:buSzPts val="1100"/>
              <a:buChar char="●"/>
            </a:pPr>
            <a:r>
              <a:rPr lang="en-CA" sz="1100">
                <a:latin typeface="Montserrat"/>
                <a:ea typeface="Montserrat"/>
                <a:cs typeface="Montserrat"/>
                <a:sym typeface="Montserrat"/>
              </a:rPr>
              <a:t>Vancouver</a:t>
            </a:r>
            <a:r>
              <a:rPr lang="en-CA" sz="1100">
                <a:latin typeface="Montserrat"/>
                <a:ea typeface="Montserrat"/>
                <a:cs typeface="Montserrat"/>
                <a:sym typeface="Montserrat"/>
              </a:rPr>
              <a:t> had the highest occupancy in </a:t>
            </a:r>
            <a:r>
              <a:rPr lang="en-CA" sz="1100">
                <a:latin typeface="Montserrat"/>
                <a:ea typeface="Montserrat"/>
                <a:cs typeface="Montserrat"/>
                <a:sym typeface="Montserrat"/>
              </a:rPr>
              <a:t>August 2022 </a:t>
            </a:r>
            <a:r>
              <a:rPr lang="en-CA" sz="1100">
                <a:latin typeface="Montserrat"/>
                <a:ea typeface="Montserrat"/>
                <a:cs typeface="Montserrat"/>
                <a:sym typeface="Montserrat"/>
              </a:rPr>
              <a:t>with </a:t>
            </a:r>
            <a:r>
              <a:rPr b="1" lang="en-CA" sz="1100">
                <a:latin typeface="Montserrat"/>
                <a:ea typeface="Montserrat"/>
                <a:cs typeface="Montserrat"/>
                <a:sym typeface="Montserrat"/>
              </a:rPr>
              <a:t>85.7%</a:t>
            </a:r>
            <a:r>
              <a:rPr lang="en-CA" sz="1100">
                <a:latin typeface="Montserrat"/>
                <a:ea typeface="Montserrat"/>
                <a:cs typeface="Montserrat"/>
                <a:sym typeface="Montserrat"/>
              </a:rPr>
              <a:t>, followed closely by Vancouver Island at </a:t>
            </a:r>
            <a:r>
              <a:rPr b="1" lang="en-CA" sz="1100">
                <a:latin typeface="Montserrat"/>
                <a:ea typeface="Montserrat"/>
                <a:cs typeface="Montserrat"/>
                <a:sym typeface="Montserrat"/>
              </a:rPr>
              <a:t>84.2%</a:t>
            </a:r>
            <a:endParaRPr b="1" sz="1100">
              <a:latin typeface="Montserrat"/>
              <a:ea typeface="Montserrat"/>
              <a:cs typeface="Montserrat"/>
              <a:sym typeface="Montserrat"/>
            </a:endParaRPr>
          </a:p>
          <a:p>
            <a:pPr indent="-298450" lvl="0" marL="457200" rtl="0" algn="l">
              <a:lnSpc>
                <a:spcPct val="115000"/>
              </a:lnSpc>
              <a:spcBef>
                <a:spcPts val="1000"/>
              </a:spcBef>
              <a:spcAft>
                <a:spcPts val="0"/>
              </a:spcAft>
              <a:buSzPts val="1100"/>
              <a:buChar char="●"/>
            </a:pPr>
            <a:r>
              <a:rPr lang="en-CA" sz="1100">
                <a:latin typeface="Montserrat"/>
                <a:ea typeface="Montserrat"/>
                <a:cs typeface="Montserrat"/>
                <a:sym typeface="Montserrat"/>
              </a:rPr>
              <a:t>Northern BC </a:t>
            </a:r>
            <a:r>
              <a:rPr lang="en-CA" sz="1100">
                <a:latin typeface="Montserrat"/>
                <a:ea typeface="Montserrat"/>
                <a:cs typeface="Montserrat"/>
                <a:sym typeface="Montserrat"/>
              </a:rPr>
              <a:t>has the lowest occupancy in </a:t>
            </a:r>
            <a:r>
              <a:rPr lang="en-CA" sz="1100">
                <a:latin typeface="Montserrat"/>
                <a:ea typeface="Montserrat"/>
                <a:cs typeface="Montserrat"/>
                <a:sym typeface="Montserrat"/>
              </a:rPr>
              <a:t>August </a:t>
            </a:r>
            <a:r>
              <a:rPr lang="en-CA" sz="1100">
                <a:latin typeface="Montserrat"/>
                <a:ea typeface="Montserrat"/>
                <a:cs typeface="Montserrat"/>
                <a:sym typeface="Montserrat"/>
              </a:rPr>
              <a:t>2022 with</a:t>
            </a:r>
            <a:r>
              <a:rPr b="1" lang="en-CA" sz="1100">
                <a:latin typeface="Montserrat"/>
                <a:ea typeface="Montserrat"/>
                <a:cs typeface="Montserrat"/>
                <a:sym typeface="Montserrat"/>
              </a:rPr>
              <a:t> </a:t>
            </a:r>
            <a:r>
              <a:rPr b="1" lang="en-CA" sz="1100">
                <a:latin typeface="Montserrat"/>
                <a:ea typeface="Montserrat"/>
                <a:cs typeface="Montserrat"/>
                <a:sym typeface="Montserrat"/>
              </a:rPr>
              <a:t>65.8%</a:t>
            </a:r>
            <a:endParaRPr b="1" sz="1100">
              <a:latin typeface="Montserrat"/>
              <a:ea typeface="Montserrat"/>
              <a:cs typeface="Montserrat"/>
              <a:sym typeface="Montserrat"/>
            </a:endParaRPr>
          </a:p>
        </p:txBody>
      </p:sp>
      <p:sp>
        <p:nvSpPr>
          <p:cNvPr id="78" name="Google Shape;78;p12"/>
          <p:cNvSpPr txBox="1"/>
          <p:nvPr/>
        </p:nvSpPr>
        <p:spPr>
          <a:xfrm>
            <a:off x="4922400" y="4764300"/>
            <a:ext cx="7052400" cy="19548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CA" sz="1000">
                <a:solidFill>
                  <a:schemeClr val="lt1"/>
                </a:solidFill>
                <a:latin typeface="Montserrat"/>
                <a:ea typeface="Montserrat"/>
                <a:cs typeface="Montserrat"/>
                <a:sym typeface="Montserrat"/>
              </a:rPr>
              <a:t>Note Provincial State of Emergencies </a:t>
            </a:r>
            <a:endParaRPr b="1"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on Wednesday, March 18, 2020. Travel within British Columbia was restricted to essential needs only from </a:t>
            </a:r>
            <a:r>
              <a:rPr lang="en-CA" sz="1000">
                <a:solidFill>
                  <a:schemeClr val="lt1"/>
                </a:solidFill>
                <a:latin typeface="Montserrat"/>
                <a:ea typeface="Montserrat"/>
                <a:cs typeface="Montserrat"/>
                <a:sym typeface="Montserrat"/>
              </a:rPr>
              <a:t>May</a:t>
            </a:r>
            <a:r>
              <a:rPr lang="en-CA" sz="1000">
                <a:solidFill>
                  <a:schemeClr val="lt1"/>
                </a:solidFill>
                <a:latin typeface="Montserrat"/>
                <a:ea typeface="Montserrat"/>
                <a:cs typeface="Montserrat"/>
                <a:sym typeface="Montserrat"/>
              </a:rPr>
              <a:t> 23, 2021 and was ongoing until June 15, 2021 by order and direction of the Ministry of Public Safety in consultation with BC's Provincial Health Officer. </a:t>
            </a:r>
            <a:endParaRPr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entered a Provincial State of Emergency due to Wildfires on July 20, 2021 and was ongoing until September 14, 2021.</a:t>
            </a:r>
            <a:endParaRPr sz="1000">
              <a:solidFill>
                <a:schemeClr val="lt1"/>
              </a:solidFill>
              <a:latin typeface="Montserrat"/>
              <a:ea typeface="Montserrat"/>
              <a:cs typeface="Montserrat"/>
              <a:sym typeface="Montserrat"/>
            </a:endParaRPr>
          </a:p>
          <a:p>
            <a:pPr indent="-292100" lvl="0" marL="457200" rtl="0" algn="l">
              <a:spcBef>
                <a:spcPts val="1000"/>
              </a:spcBef>
              <a:spcAft>
                <a:spcPts val="100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due to widespread flooding and landslides on November. 17, 2021 to January 18, 2022. </a:t>
            </a:r>
            <a:endParaRPr sz="1000">
              <a:solidFill>
                <a:schemeClr val="lt1"/>
              </a:solidFill>
              <a:latin typeface="Montserrat"/>
              <a:ea typeface="Montserrat"/>
              <a:cs typeface="Montserrat"/>
              <a:sym typeface="Montserrat"/>
            </a:endParaRPr>
          </a:p>
        </p:txBody>
      </p:sp>
      <p:pic>
        <p:nvPicPr>
          <p:cNvPr descr="A picture containing drawing&#10;&#10;Description automatically generated" id="79" name="Google Shape;79;p12"/>
          <p:cNvPicPr preferRelativeResize="0"/>
          <p:nvPr/>
        </p:nvPicPr>
        <p:blipFill rotWithShape="1">
          <a:blip r:embed="rId3">
            <a:alphaModFix/>
          </a:blip>
          <a:srcRect b="0" l="0" r="0" t="0"/>
          <a:stretch/>
        </p:blipFill>
        <p:spPr>
          <a:xfrm>
            <a:off x="8570400" y="218150"/>
            <a:ext cx="1048538" cy="811791"/>
          </a:xfrm>
          <a:prstGeom prst="rect">
            <a:avLst/>
          </a:prstGeom>
          <a:noFill/>
          <a:ln>
            <a:noFill/>
          </a:ln>
        </p:spPr>
      </p:pic>
      <p:pic>
        <p:nvPicPr>
          <p:cNvPr id="80" name="Google Shape;80;p12"/>
          <p:cNvPicPr preferRelativeResize="0"/>
          <p:nvPr/>
        </p:nvPicPr>
        <p:blipFill>
          <a:blip r:embed="rId4">
            <a:alphaModFix/>
          </a:blip>
          <a:stretch>
            <a:fillRect/>
          </a:stretch>
        </p:blipFill>
        <p:spPr>
          <a:xfrm>
            <a:off x="9651341" y="218150"/>
            <a:ext cx="823493" cy="811800"/>
          </a:xfrm>
          <a:prstGeom prst="rect">
            <a:avLst/>
          </a:prstGeom>
          <a:noFill/>
          <a:ln>
            <a:noFill/>
          </a:ln>
        </p:spPr>
      </p:pic>
      <p:pic>
        <p:nvPicPr>
          <p:cNvPr id="81" name="Google Shape;81;p12"/>
          <p:cNvPicPr preferRelativeResize="0"/>
          <p:nvPr/>
        </p:nvPicPr>
        <p:blipFill>
          <a:blip r:embed="rId5">
            <a:alphaModFix/>
          </a:blip>
          <a:stretch>
            <a:fillRect/>
          </a:stretch>
        </p:blipFill>
        <p:spPr>
          <a:xfrm>
            <a:off x="10507243" y="231249"/>
            <a:ext cx="1219207" cy="785576"/>
          </a:xfrm>
          <a:prstGeom prst="rect">
            <a:avLst/>
          </a:prstGeom>
          <a:noFill/>
          <a:ln>
            <a:noFill/>
          </a:ln>
        </p:spPr>
      </p:pic>
      <p:sp>
        <p:nvSpPr>
          <p:cNvPr id="82" name="Google Shape;82;p12"/>
          <p:cNvSpPr txBox="1"/>
          <p:nvPr/>
        </p:nvSpPr>
        <p:spPr>
          <a:xfrm>
            <a:off x="187750" y="6359875"/>
            <a:ext cx="270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accent3"/>
                </a:solidFill>
                <a:latin typeface="Montserrat Medium"/>
                <a:ea typeface="Montserrat Medium"/>
                <a:cs typeface="Montserrat Medium"/>
                <a:sym typeface="Montserrat Medium"/>
              </a:rPr>
              <a:t>3</a:t>
            </a:r>
            <a:r>
              <a:rPr lang="en-CA">
                <a:solidFill>
                  <a:schemeClr val="accent3"/>
                </a:solidFill>
                <a:latin typeface="Montserrat Medium"/>
                <a:ea typeface="Montserrat Medium"/>
                <a:cs typeface="Montserrat Medium"/>
                <a:sym typeface="Montserrat Medium"/>
              </a:rPr>
              <a:t> I Year To Date STR Report </a:t>
            </a:r>
            <a:endParaRPr>
              <a:solidFill>
                <a:schemeClr val="accent3"/>
              </a:solidFill>
              <a:latin typeface="Montserrat Medium"/>
              <a:ea typeface="Montserrat Medium"/>
              <a:cs typeface="Montserrat Medium"/>
              <a:sym typeface="Montserrat Medium"/>
            </a:endParaRPr>
          </a:p>
        </p:txBody>
      </p:sp>
      <p:sp>
        <p:nvSpPr>
          <p:cNvPr id="83" name="Google Shape;83;p12"/>
          <p:cNvSpPr txBox="1"/>
          <p:nvPr/>
        </p:nvSpPr>
        <p:spPr>
          <a:xfrm rot="-5400000">
            <a:off x="9742950" y="2175225"/>
            <a:ext cx="440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900"/>
              <a:t>Source:</a:t>
            </a:r>
            <a:r>
              <a:rPr lang="en-CA" sz="900"/>
              <a:t> STR/BCHA/BCRTS Destination Year </a:t>
            </a:r>
            <a:r>
              <a:rPr lang="en-CA" sz="900"/>
              <a:t>To Date - August </a:t>
            </a:r>
            <a:r>
              <a:rPr lang="en-CA" sz="900"/>
              <a:t> 2022</a:t>
            </a:r>
            <a:endParaRPr sz="1200"/>
          </a:p>
        </p:txBody>
      </p:sp>
      <p:pic>
        <p:nvPicPr>
          <p:cNvPr id="84" name="Google Shape;84;p12" title="Chart"/>
          <p:cNvPicPr preferRelativeResize="0"/>
          <p:nvPr/>
        </p:nvPicPr>
        <p:blipFill>
          <a:blip r:embed="rId6">
            <a:alphaModFix/>
          </a:blip>
          <a:stretch>
            <a:fillRect/>
          </a:stretch>
        </p:blipFill>
        <p:spPr>
          <a:xfrm>
            <a:off x="874588" y="1306275"/>
            <a:ext cx="10442813" cy="32327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408300" y="65325"/>
            <a:ext cx="113754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CA" sz="2200">
                <a:solidFill>
                  <a:schemeClr val="dk2"/>
                </a:solidFill>
                <a:latin typeface="Montserrat"/>
                <a:ea typeface="Montserrat"/>
                <a:cs typeface="Montserrat"/>
                <a:sym typeface="Montserrat"/>
              </a:rPr>
              <a:t>Occupancy - Monthly percent change Year </a:t>
            </a:r>
            <a:r>
              <a:rPr b="1" lang="en-CA" sz="2200">
                <a:solidFill>
                  <a:schemeClr val="dk2"/>
                </a:solidFill>
                <a:latin typeface="Montserrat"/>
                <a:ea typeface="Montserrat"/>
                <a:cs typeface="Montserrat"/>
                <a:sym typeface="Montserrat"/>
              </a:rPr>
              <a:t>to Date </a:t>
            </a:r>
            <a:endParaRPr b="1" sz="22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CA" sz="2300">
                <a:latin typeface="Montserrat"/>
                <a:ea typeface="Montserrat"/>
                <a:cs typeface="Montserrat"/>
                <a:sym typeface="Montserrat"/>
              </a:rPr>
              <a:t>2022 compared to 2019</a:t>
            </a:r>
            <a:endParaRPr b="1" sz="2300">
              <a:latin typeface="Montserrat"/>
              <a:ea typeface="Montserrat"/>
              <a:cs typeface="Montserrat"/>
              <a:sym typeface="Montserrat"/>
            </a:endParaRPr>
          </a:p>
        </p:txBody>
      </p:sp>
      <p:sp>
        <p:nvSpPr>
          <p:cNvPr id="90" name="Google Shape;90;p13"/>
          <p:cNvSpPr/>
          <p:nvPr/>
        </p:nvSpPr>
        <p:spPr>
          <a:xfrm>
            <a:off x="10972800" y="5948275"/>
            <a:ext cx="1063800" cy="81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txBox="1"/>
          <p:nvPr/>
        </p:nvSpPr>
        <p:spPr>
          <a:xfrm>
            <a:off x="264600" y="4387325"/>
            <a:ext cx="4657800" cy="2042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CA" sz="1500">
                <a:latin typeface="Montserrat"/>
                <a:ea typeface="Montserrat"/>
                <a:cs typeface="Montserrat"/>
                <a:sym typeface="Montserrat"/>
              </a:rPr>
              <a:t>Key Findings</a:t>
            </a:r>
            <a:endParaRPr b="1" sz="1500">
              <a:latin typeface="Montserrat"/>
              <a:ea typeface="Montserrat"/>
              <a:cs typeface="Montserrat"/>
              <a:sym typeface="Montserrat"/>
            </a:endParaRPr>
          </a:p>
          <a:p>
            <a:pPr indent="-292100" lvl="0" marL="457200" rtl="0" algn="l">
              <a:lnSpc>
                <a:spcPct val="115000"/>
              </a:lnSpc>
              <a:spcBef>
                <a:spcPts val="1200"/>
              </a:spcBef>
              <a:spcAft>
                <a:spcPts val="0"/>
              </a:spcAft>
              <a:buSzPts val="1000"/>
              <a:buChar char="●"/>
            </a:pPr>
            <a:r>
              <a:rPr lang="en-CA" sz="1000">
                <a:latin typeface="Montserrat"/>
                <a:ea typeface="Montserrat"/>
                <a:cs typeface="Montserrat"/>
                <a:sym typeface="Montserrat"/>
              </a:rPr>
              <a:t>The BC Average YTD variation was </a:t>
            </a:r>
            <a:r>
              <a:rPr b="1" lang="en-CA" sz="1000">
                <a:latin typeface="Montserrat"/>
                <a:ea typeface="Montserrat"/>
                <a:cs typeface="Montserrat"/>
                <a:sym typeface="Montserrat"/>
              </a:rPr>
              <a:t>-4.7% </a:t>
            </a:r>
            <a:r>
              <a:rPr lang="en-CA" sz="1000">
                <a:latin typeface="Montserrat"/>
                <a:ea typeface="Montserrat"/>
                <a:cs typeface="Montserrat"/>
                <a:sym typeface="Montserrat"/>
              </a:rPr>
              <a:t>when comparing August 2022 to 2019</a:t>
            </a:r>
            <a:endParaRPr sz="1000">
              <a:latin typeface="Montserrat"/>
              <a:ea typeface="Montserrat"/>
              <a:cs typeface="Montserrat"/>
              <a:sym typeface="Montserrat"/>
            </a:endParaRPr>
          </a:p>
          <a:p>
            <a:pPr indent="-292100" lvl="0" marL="457200" rtl="0" algn="l">
              <a:lnSpc>
                <a:spcPct val="115000"/>
              </a:lnSpc>
              <a:spcBef>
                <a:spcPts val="1000"/>
              </a:spcBef>
              <a:spcAft>
                <a:spcPts val="0"/>
              </a:spcAft>
              <a:buSzPts val="1000"/>
              <a:buChar char="●"/>
            </a:pPr>
            <a:r>
              <a:rPr lang="en-CA" sz="1000">
                <a:latin typeface="Montserrat"/>
                <a:ea typeface="Montserrat"/>
                <a:cs typeface="Montserrat"/>
                <a:sym typeface="Montserrat"/>
              </a:rPr>
              <a:t>Vancouver Island had the smallest variation in occupancy in August 2022 with a </a:t>
            </a:r>
            <a:r>
              <a:rPr b="1" lang="en-CA" sz="1000">
                <a:latin typeface="Montserrat"/>
                <a:ea typeface="Montserrat"/>
                <a:cs typeface="Montserrat"/>
                <a:sym typeface="Montserrat"/>
              </a:rPr>
              <a:t>-3.6% </a:t>
            </a:r>
            <a:r>
              <a:rPr lang="en-CA" sz="1000">
                <a:latin typeface="Montserrat"/>
                <a:ea typeface="Montserrat"/>
                <a:cs typeface="Montserrat"/>
                <a:sym typeface="Montserrat"/>
              </a:rPr>
              <a:t>change from year to date 2019</a:t>
            </a:r>
            <a:endParaRPr sz="1000">
              <a:latin typeface="Montserrat"/>
              <a:ea typeface="Montserrat"/>
              <a:cs typeface="Montserrat"/>
              <a:sym typeface="Montserrat"/>
            </a:endParaRPr>
          </a:p>
          <a:p>
            <a:pPr indent="-292100" lvl="0" marL="457200" rtl="0" algn="l">
              <a:lnSpc>
                <a:spcPct val="115000"/>
              </a:lnSpc>
              <a:spcBef>
                <a:spcPts val="1000"/>
              </a:spcBef>
              <a:spcAft>
                <a:spcPts val="0"/>
              </a:spcAft>
              <a:buSzPts val="1000"/>
              <a:buChar char="●"/>
            </a:pPr>
            <a:r>
              <a:rPr lang="en-CA" sz="1000">
                <a:latin typeface="Montserrat"/>
                <a:ea typeface="Montserrat"/>
                <a:cs typeface="Montserrat"/>
                <a:sym typeface="Montserrat"/>
              </a:rPr>
              <a:t>Whistler had the largest variation in occupancy with a </a:t>
            </a:r>
            <a:r>
              <a:rPr b="1" lang="en-CA" sz="1000">
                <a:latin typeface="Montserrat"/>
                <a:ea typeface="Montserrat"/>
                <a:cs typeface="Montserrat"/>
                <a:sym typeface="Montserrat"/>
              </a:rPr>
              <a:t>-21.2% </a:t>
            </a:r>
            <a:r>
              <a:rPr lang="en-CA" sz="1000">
                <a:latin typeface="Montserrat"/>
                <a:ea typeface="Montserrat"/>
                <a:cs typeface="Montserrat"/>
                <a:sym typeface="Montserrat"/>
              </a:rPr>
              <a:t>change, followed by Cariboo Chilcotin Coast with a </a:t>
            </a:r>
            <a:r>
              <a:rPr b="1" lang="en-CA" sz="1000">
                <a:latin typeface="Montserrat"/>
                <a:ea typeface="Montserrat"/>
                <a:cs typeface="Montserrat"/>
                <a:sym typeface="Montserrat"/>
              </a:rPr>
              <a:t>14.2% </a:t>
            </a:r>
            <a:r>
              <a:rPr lang="en-CA" sz="1000">
                <a:latin typeface="Montserrat"/>
                <a:ea typeface="Montserrat"/>
                <a:cs typeface="Montserrat"/>
                <a:sym typeface="Montserrat"/>
              </a:rPr>
              <a:t>change in August 2022 from year to date 2019</a:t>
            </a:r>
            <a:endParaRPr sz="1000">
              <a:latin typeface="Montserrat"/>
              <a:ea typeface="Montserrat"/>
              <a:cs typeface="Montserrat"/>
              <a:sym typeface="Montserrat"/>
            </a:endParaRPr>
          </a:p>
        </p:txBody>
      </p:sp>
      <p:sp>
        <p:nvSpPr>
          <p:cNvPr id="92" name="Google Shape;92;p13"/>
          <p:cNvSpPr txBox="1"/>
          <p:nvPr/>
        </p:nvSpPr>
        <p:spPr>
          <a:xfrm>
            <a:off x="4922400" y="4764300"/>
            <a:ext cx="7052400" cy="19548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CA" sz="1000">
                <a:solidFill>
                  <a:schemeClr val="lt1"/>
                </a:solidFill>
                <a:latin typeface="Montserrat"/>
                <a:ea typeface="Montserrat"/>
                <a:cs typeface="Montserrat"/>
                <a:sym typeface="Montserrat"/>
              </a:rPr>
              <a:t>Note Provincial State of Emergencies </a:t>
            </a:r>
            <a:endParaRPr b="1"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on Wednesday, March 18, 2020. Travel within British Columbia was restricted to essential needs only from April 23, 2021 and was ongoing until June 15, 2021 by order and direction of the Ministry of Public Safety in consultation with BC's Provincial Health Officer. </a:t>
            </a:r>
            <a:endParaRPr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entered a Provincial State of Emergency due to Wildfires on July 20, 2021 and was ongoing until September 14, 2021.</a:t>
            </a:r>
            <a:endParaRPr sz="1000">
              <a:solidFill>
                <a:schemeClr val="lt1"/>
              </a:solidFill>
              <a:latin typeface="Montserrat"/>
              <a:ea typeface="Montserrat"/>
              <a:cs typeface="Montserrat"/>
              <a:sym typeface="Montserrat"/>
            </a:endParaRPr>
          </a:p>
          <a:p>
            <a:pPr indent="-292100" lvl="0" marL="457200" rtl="0" algn="l">
              <a:spcBef>
                <a:spcPts val="1000"/>
              </a:spcBef>
              <a:spcAft>
                <a:spcPts val="100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due to widespread flooding and landslides on November. 17, 2021 to January 18, 2022. </a:t>
            </a:r>
            <a:endParaRPr sz="1000">
              <a:solidFill>
                <a:schemeClr val="lt1"/>
              </a:solidFill>
              <a:latin typeface="Montserrat"/>
              <a:ea typeface="Montserrat"/>
              <a:cs typeface="Montserrat"/>
              <a:sym typeface="Montserrat"/>
            </a:endParaRPr>
          </a:p>
        </p:txBody>
      </p:sp>
      <p:pic>
        <p:nvPicPr>
          <p:cNvPr descr="A picture containing drawing&#10;&#10;Description automatically generated" id="93" name="Google Shape;93;p13"/>
          <p:cNvPicPr preferRelativeResize="0"/>
          <p:nvPr/>
        </p:nvPicPr>
        <p:blipFill rotWithShape="1">
          <a:blip r:embed="rId3">
            <a:alphaModFix/>
          </a:blip>
          <a:srcRect b="0" l="0" r="0" t="0"/>
          <a:stretch/>
        </p:blipFill>
        <p:spPr>
          <a:xfrm>
            <a:off x="8570400" y="218150"/>
            <a:ext cx="1048538" cy="811791"/>
          </a:xfrm>
          <a:prstGeom prst="rect">
            <a:avLst/>
          </a:prstGeom>
          <a:noFill/>
          <a:ln>
            <a:noFill/>
          </a:ln>
        </p:spPr>
      </p:pic>
      <p:pic>
        <p:nvPicPr>
          <p:cNvPr id="94" name="Google Shape;94;p13"/>
          <p:cNvPicPr preferRelativeResize="0"/>
          <p:nvPr/>
        </p:nvPicPr>
        <p:blipFill>
          <a:blip r:embed="rId4">
            <a:alphaModFix/>
          </a:blip>
          <a:stretch>
            <a:fillRect/>
          </a:stretch>
        </p:blipFill>
        <p:spPr>
          <a:xfrm>
            <a:off x="9651341" y="218150"/>
            <a:ext cx="823493" cy="811800"/>
          </a:xfrm>
          <a:prstGeom prst="rect">
            <a:avLst/>
          </a:prstGeom>
          <a:noFill/>
          <a:ln>
            <a:noFill/>
          </a:ln>
        </p:spPr>
      </p:pic>
      <p:pic>
        <p:nvPicPr>
          <p:cNvPr id="95" name="Google Shape;95;p13"/>
          <p:cNvPicPr preferRelativeResize="0"/>
          <p:nvPr/>
        </p:nvPicPr>
        <p:blipFill>
          <a:blip r:embed="rId5">
            <a:alphaModFix/>
          </a:blip>
          <a:stretch>
            <a:fillRect/>
          </a:stretch>
        </p:blipFill>
        <p:spPr>
          <a:xfrm>
            <a:off x="10507243" y="231249"/>
            <a:ext cx="1219207" cy="785576"/>
          </a:xfrm>
          <a:prstGeom prst="rect">
            <a:avLst/>
          </a:prstGeom>
          <a:noFill/>
          <a:ln>
            <a:noFill/>
          </a:ln>
        </p:spPr>
      </p:pic>
      <p:sp>
        <p:nvSpPr>
          <p:cNvPr id="96" name="Google Shape;96;p13"/>
          <p:cNvSpPr txBox="1"/>
          <p:nvPr/>
        </p:nvSpPr>
        <p:spPr>
          <a:xfrm>
            <a:off x="187750" y="6359875"/>
            <a:ext cx="270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accent3"/>
                </a:solidFill>
                <a:latin typeface="Montserrat Medium"/>
                <a:ea typeface="Montserrat Medium"/>
                <a:cs typeface="Montserrat Medium"/>
                <a:sym typeface="Montserrat Medium"/>
              </a:rPr>
              <a:t>4 I Year To Date STR Report </a:t>
            </a:r>
            <a:endParaRPr>
              <a:solidFill>
                <a:schemeClr val="accent3"/>
              </a:solidFill>
              <a:latin typeface="Montserrat Medium"/>
              <a:ea typeface="Montserrat Medium"/>
              <a:cs typeface="Montserrat Medium"/>
              <a:sym typeface="Montserrat Medium"/>
            </a:endParaRPr>
          </a:p>
        </p:txBody>
      </p:sp>
      <p:sp>
        <p:nvSpPr>
          <p:cNvPr id="97" name="Google Shape;97;p13"/>
          <p:cNvSpPr txBox="1"/>
          <p:nvPr/>
        </p:nvSpPr>
        <p:spPr>
          <a:xfrm rot="-5400000">
            <a:off x="9742950" y="2175225"/>
            <a:ext cx="440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900"/>
              <a:t>Source:</a:t>
            </a:r>
            <a:r>
              <a:rPr lang="en-CA" sz="900"/>
              <a:t> STR/BCHA/BCRTS Destination Year </a:t>
            </a:r>
            <a:r>
              <a:rPr lang="en-CA" sz="900"/>
              <a:t>To Date - August </a:t>
            </a:r>
            <a:r>
              <a:rPr lang="en-CA" sz="900"/>
              <a:t> 2022</a:t>
            </a:r>
            <a:endParaRPr sz="1200"/>
          </a:p>
        </p:txBody>
      </p:sp>
      <p:pic>
        <p:nvPicPr>
          <p:cNvPr id="98" name="Google Shape;98;p13" title="Chart"/>
          <p:cNvPicPr preferRelativeResize="0"/>
          <p:nvPr/>
        </p:nvPicPr>
        <p:blipFill>
          <a:blip r:embed="rId6">
            <a:alphaModFix/>
          </a:blip>
          <a:stretch>
            <a:fillRect/>
          </a:stretch>
        </p:blipFill>
        <p:spPr>
          <a:xfrm>
            <a:off x="1013863" y="1230437"/>
            <a:ext cx="10164270" cy="33202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p:nvPr/>
        </p:nvSpPr>
        <p:spPr>
          <a:xfrm>
            <a:off x="10972800" y="5948275"/>
            <a:ext cx="1063800" cy="81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txBox="1"/>
          <p:nvPr/>
        </p:nvSpPr>
        <p:spPr>
          <a:xfrm>
            <a:off x="103450" y="4217850"/>
            <a:ext cx="8303400" cy="2324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CA" sz="1500">
                <a:latin typeface="Montserrat"/>
                <a:ea typeface="Montserrat"/>
                <a:cs typeface="Montserrat"/>
                <a:sym typeface="Montserrat"/>
              </a:rPr>
              <a:t>K</a:t>
            </a:r>
            <a:r>
              <a:rPr b="1" lang="en-CA" sz="1500">
                <a:latin typeface="Montserrat"/>
                <a:ea typeface="Montserrat"/>
                <a:cs typeface="Montserrat"/>
                <a:sym typeface="Montserrat"/>
              </a:rPr>
              <a:t>ey Findings</a:t>
            </a:r>
            <a:endParaRPr b="1" sz="1500">
              <a:latin typeface="Montserrat"/>
              <a:ea typeface="Montserrat"/>
              <a:cs typeface="Montserrat"/>
              <a:sym typeface="Montserrat"/>
            </a:endParaRPr>
          </a:p>
          <a:p>
            <a:pPr indent="0" lvl="0" marL="0" rtl="0" algn="l">
              <a:lnSpc>
                <a:spcPct val="100000"/>
              </a:lnSpc>
              <a:spcBef>
                <a:spcPts val="0"/>
              </a:spcBef>
              <a:spcAft>
                <a:spcPts val="0"/>
              </a:spcAft>
              <a:buNone/>
            </a:pPr>
            <a:r>
              <a:t/>
            </a:r>
            <a:endParaRPr b="1" sz="400">
              <a:latin typeface="Montserrat"/>
              <a:ea typeface="Montserrat"/>
              <a:cs typeface="Montserrat"/>
              <a:sym typeface="Montserrat"/>
            </a:endParaRPr>
          </a:p>
          <a:p>
            <a:pPr indent="-292100" lvl="0" marL="457200" rtl="0" algn="l">
              <a:spcBef>
                <a:spcPts val="0"/>
              </a:spcBef>
              <a:spcAft>
                <a:spcPts val="0"/>
              </a:spcAft>
              <a:buSzPts val="1000"/>
              <a:buChar char="●"/>
            </a:pPr>
            <a:r>
              <a:rPr lang="en-CA" sz="1000">
                <a:latin typeface="Montserrat"/>
                <a:ea typeface="Montserrat"/>
                <a:cs typeface="Montserrat"/>
                <a:sym typeface="Montserrat"/>
              </a:rPr>
              <a:t>In 2022, so far, the average across BC regions is</a:t>
            </a:r>
            <a:r>
              <a:rPr b="1" lang="en-CA" sz="1000">
                <a:latin typeface="Montserrat"/>
                <a:ea typeface="Montserrat"/>
                <a:cs typeface="Montserrat"/>
                <a:sym typeface="Montserrat"/>
              </a:rPr>
              <a:t> $221.34 </a:t>
            </a:r>
            <a:r>
              <a:rPr lang="en-CA" sz="1000">
                <a:latin typeface="Montserrat"/>
                <a:ea typeface="Montserrat"/>
                <a:cs typeface="Montserrat"/>
                <a:sym typeface="Montserrat"/>
              </a:rPr>
              <a:t>however this may change as the year goes on</a:t>
            </a:r>
            <a:endParaRPr sz="1000">
              <a:latin typeface="Montserrat"/>
              <a:ea typeface="Montserrat"/>
              <a:cs typeface="Montserrat"/>
              <a:sym typeface="Montserrat"/>
            </a:endParaRPr>
          </a:p>
          <a:p>
            <a:pPr indent="-285750" lvl="0" marL="457200" rtl="0" algn="l">
              <a:lnSpc>
                <a:spcPct val="100000"/>
              </a:lnSpc>
              <a:spcBef>
                <a:spcPts val="0"/>
              </a:spcBef>
              <a:spcAft>
                <a:spcPts val="0"/>
              </a:spcAft>
              <a:buSzPts val="900"/>
              <a:buChar char="●"/>
            </a:pPr>
            <a:r>
              <a:rPr lang="en-CA" sz="900">
                <a:latin typeface="Montserrat"/>
                <a:ea typeface="Montserrat"/>
                <a:cs typeface="Montserrat"/>
                <a:sym typeface="Montserrat"/>
              </a:rPr>
              <a:t>A</a:t>
            </a:r>
            <a:r>
              <a:rPr lang="en-CA" sz="1000">
                <a:latin typeface="Montserrat"/>
                <a:ea typeface="Montserrat"/>
                <a:cs typeface="Montserrat"/>
                <a:sym typeface="Montserrat"/>
              </a:rPr>
              <a:t>cross the five years, 2017-2021 Whistler had the highest ADR on average over </a:t>
            </a:r>
            <a:r>
              <a:rPr b="1" lang="en-CA" sz="1000">
                <a:latin typeface="Montserrat"/>
                <a:ea typeface="Montserrat"/>
                <a:cs typeface="Montserrat"/>
                <a:sym typeface="Montserrat"/>
              </a:rPr>
              <a:t>$327, </a:t>
            </a:r>
            <a:r>
              <a:rPr lang="en-CA" sz="1000">
                <a:latin typeface="Montserrat"/>
                <a:ea typeface="Montserrat"/>
                <a:cs typeface="Montserrat"/>
                <a:sym typeface="Montserrat"/>
              </a:rPr>
              <a:t>dipping slightly to</a:t>
            </a:r>
            <a:r>
              <a:rPr b="1" lang="en-CA" sz="1000">
                <a:latin typeface="Montserrat"/>
                <a:ea typeface="Montserrat"/>
                <a:cs typeface="Montserrat"/>
                <a:sym typeface="Montserrat"/>
              </a:rPr>
              <a:t> $319</a:t>
            </a:r>
            <a:r>
              <a:rPr lang="en-CA" sz="1000">
                <a:latin typeface="Montserrat"/>
                <a:ea typeface="Montserrat"/>
                <a:cs typeface="Montserrat"/>
                <a:sym typeface="Montserrat"/>
              </a:rPr>
              <a:t> in 2020 and </a:t>
            </a:r>
            <a:r>
              <a:rPr b="1" lang="en-CA" sz="1000">
                <a:latin typeface="Montserrat"/>
                <a:ea typeface="Montserrat"/>
                <a:cs typeface="Montserrat"/>
                <a:sym typeface="Montserrat"/>
              </a:rPr>
              <a:t>$307 </a:t>
            </a:r>
            <a:r>
              <a:rPr lang="en-CA" sz="1000">
                <a:latin typeface="Montserrat"/>
                <a:ea typeface="Montserrat"/>
                <a:cs typeface="Montserrat"/>
                <a:sym typeface="Montserrat"/>
              </a:rPr>
              <a:t>in 2021</a:t>
            </a:r>
            <a:endParaRPr sz="1000">
              <a:latin typeface="Montserrat"/>
              <a:ea typeface="Montserrat"/>
              <a:cs typeface="Montserrat"/>
              <a:sym typeface="Montserrat"/>
            </a:endParaRPr>
          </a:p>
          <a:p>
            <a:pPr indent="-292100" lvl="0" marL="457200" rtl="0" algn="l">
              <a:lnSpc>
                <a:spcPct val="100000"/>
              </a:lnSpc>
              <a:spcBef>
                <a:spcPts val="0"/>
              </a:spcBef>
              <a:spcAft>
                <a:spcPts val="0"/>
              </a:spcAft>
              <a:buSzPts val="1000"/>
              <a:buChar char="●"/>
            </a:pPr>
            <a:r>
              <a:rPr lang="en-CA" sz="1000">
                <a:latin typeface="Montserrat"/>
                <a:ea typeface="Montserrat"/>
                <a:cs typeface="Montserrat"/>
                <a:sym typeface="Montserrat"/>
              </a:rPr>
              <a:t>BC's average ADR for the three years 2017-2019 leading up to the pandemic was </a:t>
            </a:r>
            <a:r>
              <a:rPr b="1" lang="en-CA" sz="1000">
                <a:latin typeface="Montserrat"/>
                <a:ea typeface="Montserrat"/>
                <a:cs typeface="Montserrat"/>
                <a:sym typeface="Montserrat"/>
              </a:rPr>
              <a:t>$189</a:t>
            </a:r>
            <a:r>
              <a:rPr lang="en-CA" sz="1000">
                <a:latin typeface="Montserrat"/>
                <a:ea typeface="Montserrat"/>
                <a:cs typeface="Montserrat"/>
                <a:sym typeface="Montserrat"/>
              </a:rPr>
              <a:t>, dipped to </a:t>
            </a:r>
            <a:r>
              <a:rPr b="1" lang="en-CA" sz="1000">
                <a:latin typeface="Montserrat"/>
                <a:ea typeface="Montserrat"/>
                <a:cs typeface="Montserrat"/>
                <a:sym typeface="Montserrat"/>
              </a:rPr>
              <a:t>$150 </a:t>
            </a:r>
            <a:r>
              <a:rPr lang="en-CA" sz="1000">
                <a:latin typeface="Montserrat"/>
                <a:ea typeface="Montserrat"/>
                <a:cs typeface="Montserrat"/>
                <a:sym typeface="Montserrat"/>
              </a:rPr>
              <a:t>in 2020 and further to </a:t>
            </a:r>
            <a:r>
              <a:rPr b="1" lang="en-CA" sz="1000">
                <a:latin typeface="Montserrat"/>
                <a:ea typeface="Montserrat"/>
                <a:cs typeface="Montserrat"/>
                <a:sym typeface="Montserrat"/>
              </a:rPr>
              <a:t>$134</a:t>
            </a:r>
            <a:r>
              <a:rPr lang="en-CA" sz="1000">
                <a:latin typeface="Montserrat"/>
                <a:ea typeface="Montserrat"/>
                <a:cs typeface="Montserrat"/>
                <a:sym typeface="Montserrat"/>
              </a:rPr>
              <a:t> for the first half of 2021 (through June) and at the end of December 2021 it’s </a:t>
            </a:r>
            <a:r>
              <a:rPr b="1" lang="en-CA" sz="1000">
                <a:latin typeface="Montserrat"/>
                <a:ea typeface="Montserrat"/>
                <a:cs typeface="Montserrat"/>
                <a:sym typeface="Montserrat"/>
              </a:rPr>
              <a:t>$167</a:t>
            </a:r>
            <a:endParaRPr b="1" sz="1000">
              <a:latin typeface="Montserrat"/>
              <a:ea typeface="Montserrat"/>
              <a:cs typeface="Montserrat"/>
              <a:sym typeface="Montserrat"/>
            </a:endParaRPr>
          </a:p>
          <a:p>
            <a:pPr indent="-292100" lvl="0" marL="457200" rtl="0" algn="l">
              <a:lnSpc>
                <a:spcPct val="100000"/>
              </a:lnSpc>
              <a:spcBef>
                <a:spcPts val="0"/>
              </a:spcBef>
              <a:spcAft>
                <a:spcPts val="0"/>
              </a:spcAft>
              <a:buSzPts val="1000"/>
              <a:buChar char="●"/>
            </a:pPr>
            <a:r>
              <a:rPr lang="en-CA" sz="1000">
                <a:latin typeface="Montserrat"/>
                <a:ea typeface="Montserrat"/>
                <a:cs typeface="Montserrat"/>
                <a:sym typeface="Montserrat"/>
              </a:rPr>
              <a:t>Vancouver, Vancouver Island, Whistler, Thompson Okanagan, and Kootenay Rockies were trending upwards during the three year period 2017-2019. NBC &amp; CCC fluctuated with their highest rates in 2018 and 2017 respectively, dipping in 2019 in Northern BC but recuperating in CCC in 2019 close to 2017 rates. All regions dropped in 2020 but slowly recovered in 2021 and 2022</a:t>
            </a:r>
            <a:endParaRPr sz="1000">
              <a:latin typeface="Montserrat"/>
              <a:ea typeface="Montserrat"/>
              <a:cs typeface="Montserrat"/>
              <a:sym typeface="Montserrat"/>
            </a:endParaRPr>
          </a:p>
          <a:p>
            <a:pPr indent="-292100" lvl="0" marL="457200" rtl="0" algn="l">
              <a:spcBef>
                <a:spcPts val="0"/>
              </a:spcBef>
              <a:spcAft>
                <a:spcPts val="1000"/>
              </a:spcAft>
              <a:buSzPts val="1000"/>
              <a:buChar char="●"/>
            </a:pPr>
            <a:r>
              <a:rPr lang="en-CA" sz="1000">
                <a:latin typeface="Montserrat"/>
                <a:ea typeface="Montserrat"/>
                <a:cs typeface="Montserrat"/>
                <a:sym typeface="Montserrat"/>
              </a:rPr>
              <a:t>Across the three years from 2017 to 2019, average ADR for Vancouver was </a:t>
            </a:r>
            <a:r>
              <a:rPr b="1" lang="en-CA" sz="1000">
                <a:latin typeface="Montserrat"/>
                <a:ea typeface="Montserrat"/>
                <a:cs typeface="Montserrat"/>
                <a:sym typeface="Montserrat"/>
              </a:rPr>
              <a:t>$206</a:t>
            </a:r>
            <a:r>
              <a:rPr lang="en-CA" sz="1000">
                <a:latin typeface="Montserrat"/>
                <a:ea typeface="Montserrat"/>
                <a:cs typeface="Montserrat"/>
                <a:sym typeface="Montserrat"/>
              </a:rPr>
              <a:t>, Vancouver Island was </a:t>
            </a:r>
            <a:r>
              <a:rPr b="1" lang="en-CA" sz="1000">
                <a:latin typeface="Montserrat"/>
                <a:ea typeface="Montserrat"/>
                <a:cs typeface="Montserrat"/>
                <a:sym typeface="Montserrat"/>
              </a:rPr>
              <a:t>$181,</a:t>
            </a:r>
            <a:r>
              <a:rPr lang="en-CA" sz="1000">
                <a:latin typeface="Montserrat"/>
                <a:ea typeface="Montserrat"/>
                <a:cs typeface="Montserrat"/>
                <a:sym typeface="Montserrat"/>
              </a:rPr>
              <a:t> Whistler was </a:t>
            </a:r>
            <a:r>
              <a:rPr b="1" lang="en-CA" sz="1000">
                <a:latin typeface="Montserrat"/>
                <a:ea typeface="Montserrat"/>
                <a:cs typeface="Montserrat"/>
                <a:sym typeface="Montserrat"/>
              </a:rPr>
              <a:t>$327,</a:t>
            </a:r>
            <a:r>
              <a:rPr lang="en-CA" sz="1000">
                <a:latin typeface="Montserrat"/>
                <a:ea typeface="Montserrat"/>
                <a:cs typeface="Montserrat"/>
                <a:sym typeface="Montserrat"/>
              </a:rPr>
              <a:t> Thompson Okanagan was </a:t>
            </a:r>
            <a:r>
              <a:rPr b="1" lang="en-CA" sz="1000">
                <a:latin typeface="Montserrat"/>
                <a:ea typeface="Montserrat"/>
                <a:cs typeface="Montserrat"/>
                <a:sym typeface="Montserrat"/>
              </a:rPr>
              <a:t>$138,</a:t>
            </a:r>
            <a:r>
              <a:rPr lang="en-CA" sz="1000">
                <a:latin typeface="Montserrat"/>
                <a:ea typeface="Montserrat"/>
                <a:cs typeface="Montserrat"/>
                <a:sym typeface="Montserrat"/>
              </a:rPr>
              <a:t> Northern BC was </a:t>
            </a:r>
            <a:r>
              <a:rPr b="1" lang="en-CA" sz="1000">
                <a:latin typeface="Montserrat"/>
                <a:ea typeface="Montserrat"/>
                <a:cs typeface="Montserrat"/>
                <a:sym typeface="Montserrat"/>
              </a:rPr>
              <a:t>$124</a:t>
            </a:r>
            <a:r>
              <a:rPr lang="en-CA" sz="1000">
                <a:latin typeface="Montserrat"/>
                <a:ea typeface="Montserrat"/>
                <a:cs typeface="Montserrat"/>
                <a:sym typeface="Montserrat"/>
              </a:rPr>
              <a:t> Kootenay Rockies was </a:t>
            </a:r>
            <a:r>
              <a:rPr b="1" lang="en-CA" sz="1000">
                <a:latin typeface="Montserrat"/>
                <a:ea typeface="Montserrat"/>
                <a:cs typeface="Montserrat"/>
                <a:sym typeface="Montserrat"/>
              </a:rPr>
              <a:t>$138</a:t>
            </a:r>
            <a:r>
              <a:rPr lang="en-CA" sz="1000">
                <a:latin typeface="Montserrat"/>
                <a:ea typeface="Montserrat"/>
                <a:cs typeface="Montserrat"/>
                <a:sym typeface="Montserrat"/>
              </a:rPr>
              <a:t> and Cariboo Chilcotin Coast was </a:t>
            </a:r>
            <a:r>
              <a:rPr b="1" lang="en-CA" sz="1000">
                <a:latin typeface="Montserrat"/>
                <a:ea typeface="Montserrat"/>
                <a:cs typeface="Montserrat"/>
                <a:sym typeface="Montserrat"/>
              </a:rPr>
              <a:t>$124</a:t>
            </a:r>
            <a:endParaRPr sz="1000">
              <a:latin typeface="Montserrat"/>
              <a:ea typeface="Montserrat"/>
              <a:cs typeface="Montserrat"/>
              <a:sym typeface="Montserrat"/>
            </a:endParaRPr>
          </a:p>
        </p:txBody>
      </p:sp>
      <p:pic>
        <p:nvPicPr>
          <p:cNvPr descr="A picture containing drawing&#10;&#10;Description automatically generated" id="105" name="Google Shape;105;p14"/>
          <p:cNvPicPr preferRelativeResize="0"/>
          <p:nvPr/>
        </p:nvPicPr>
        <p:blipFill rotWithShape="1">
          <a:blip r:embed="rId3">
            <a:alphaModFix/>
          </a:blip>
          <a:srcRect b="0" l="0" r="0" t="0"/>
          <a:stretch/>
        </p:blipFill>
        <p:spPr>
          <a:xfrm>
            <a:off x="8570400" y="218150"/>
            <a:ext cx="1048538" cy="811791"/>
          </a:xfrm>
          <a:prstGeom prst="rect">
            <a:avLst/>
          </a:prstGeom>
          <a:noFill/>
          <a:ln>
            <a:noFill/>
          </a:ln>
        </p:spPr>
      </p:pic>
      <p:pic>
        <p:nvPicPr>
          <p:cNvPr id="106" name="Google Shape;106;p14"/>
          <p:cNvPicPr preferRelativeResize="0"/>
          <p:nvPr/>
        </p:nvPicPr>
        <p:blipFill>
          <a:blip r:embed="rId4">
            <a:alphaModFix/>
          </a:blip>
          <a:stretch>
            <a:fillRect/>
          </a:stretch>
        </p:blipFill>
        <p:spPr>
          <a:xfrm>
            <a:off x="9651341" y="218150"/>
            <a:ext cx="823493" cy="811800"/>
          </a:xfrm>
          <a:prstGeom prst="rect">
            <a:avLst/>
          </a:prstGeom>
          <a:noFill/>
          <a:ln>
            <a:noFill/>
          </a:ln>
        </p:spPr>
      </p:pic>
      <p:pic>
        <p:nvPicPr>
          <p:cNvPr id="107" name="Google Shape;107;p14"/>
          <p:cNvPicPr preferRelativeResize="0"/>
          <p:nvPr/>
        </p:nvPicPr>
        <p:blipFill>
          <a:blip r:embed="rId5">
            <a:alphaModFix/>
          </a:blip>
          <a:stretch>
            <a:fillRect/>
          </a:stretch>
        </p:blipFill>
        <p:spPr>
          <a:xfrm>
            <a:off x="10507243" y="231249"/>
            <a:ext cx="1219207" cy="785576"/>
          </a:xfrm>
          <a:prstGeom prst="rect">
            <a:avLst/>
          </a:prstGeom>
          <a:noFill/>
          <a:ln>
            <a:noFill/>
          </a:ln>
        </p:spPr>
      </p:pic>
      <p:sp>
        <p:nvSpPr>
          <p:cNvPr id="108" name="Google Shape;108;p14"/>
          <p:cNvSpPr txBox="1"/>
          <p:nvPr/>
        </p:nvSpPr>
        <p:spPr>
          <a:xfrm>
            <a:off x="103450" y="6457800"/>
            <a:ext cx="270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accent3"/>
                </a:solidFill>
                <a:latin typeface="Montserrat Medium"/>
                <a:ea typeface="Montserrat Medium"/>
                <a:cs typeface="Montserrat Medium"/>
                <a:sym typeface="Montserrat Medium"/>
              </a:rPr>
              <a:t>5 I Year To Date STR Report </a:t>
            </a:r>
            <a:endParaRPr>
              <a:solidFill>
                <a:schemeClr val="accent3"/>
              </a:solidFill>
              <a:latin typeface="Montserrat Medium"/>
              <a:ea typeface="Montserrat Medium"/>
              <a:cs typeface="Montserrat Medium"/>
              <a:sym typeface="Montserrat Medium"/>
            </a:endParaRPr>
          </a:p>
        </p:txBody>
      </p:sp>
      <p:sp>
        <p:nvSpPr>
          <p:cNvPr id="109" name="Google Shape;109;p14"/>
          <p:cNvSpPr txBox="1"/>
          <p:nvPr/>
        </p:nvSpPr>
        <p:spPr>
          <a:xfrm rot="-5400000">
            <a:off x="9718125" y="2040750"/>
            <a:ext cx="440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900"/>
              <a:t>Source:</a:t>
            </a:r>
            <a:r>
              <a:rPr lang="en-CA" sz="900"/>
              <a:t> STR/BCHA/BCRTS Destination Year </a:t>
            </a:r>
            <a:r>
              <a:rPr lang="en-CA" sz="900"/>
              <a:t>To Date - August </a:t>
            </a:r>
            <a:r>
              <a:rPr lang="en-CA" sz="900"/>
              <a:t> 2022</a:t>
            </a:r>
            <a:endParaRPr sz="1200"/>
          </a:p>
        </p:txBody>
      </p:sp>
      <p:sp>
        <p:nvSpPr>
          <p:cNvPr id="110" name="Google Shape;110;p14"/>
          <p:cNvSpPr txBox="1"/>
          <p:nvPr>
            <p:ph type="title"/>
          </p:nvPr>
        </p:nvSpPr>
        <p:spPr>
          <a:xfrm>
            <a:off x="408300" y="0"/>
            <a:ext cx="113754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CA" sz="2400">
                <a:solidFill>
                  <a:schemeClr val="dk2"/>
                </a:solidFill>
                <a:latin typeface="Montserrat"/>
                <a:ea typeface="Montserrat"/>
                <a:cs typeface="Montserrat"/>
                <a:sym typeface="Montserrat"/>
              </a:rPr>
              <a:t>Average Daily Rate</a:t>
            </a:r>
            <a:r>
              <a:rPr b="1" lang="en-CA" sz="2400">
                <a:solidFill>
                  <a:schemeClr val="dk2"/>
                </a:solidFill>
                <a:latin typeface="Montserrat"/>
                <a:ea typeface="Montserrat"/>
                <a:cs typeface="Montserrat"/>
                <a:sym typeface="Montserrat"/>
              </a:rPr>
              <a:t> - Year </a:t>
            </a:r>
            <a:r>
              <a:rPr b="1" lang="en-CA" sz="2400">
                <a:solidFill>
                  <a:schemeClr val="dk2"/>
                </a:solidFill>
                <a:latin typeface="Montserrat"/>
                <a:ea typeface="Montserrat"/>
                <a:cs typeface="Montserrat"/>
                <a:sym typeface="Montserrat"/>
              </a:rPr>
              <a:t>to Date</a:t>
            </a:r>
            <a:r>
              <a:rPr b="1" lang="en-CA" sz="2400">
                <a:solidFill>
                  <a:schemeClr val="dk2"/>
                </a:solidFill>
                <a:latin typeface="Montserrat"/>
                <a:ea typeface="Montserrat"/>
                <a:cs typeface="Montserrat"/>
                <a:sym typeface="Montserrat"/>
              </a:rPr>
              <a:t> Average </a:t>
            </a:r>
            <a:endParaRPr b="1" sz="24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CA" sz="2400">
                <a:latin typeface="Montserrat"/>
                <a:ea typeface="Montserrat"/>
                <a:cs typeface="Montserrat"/>
                <a:sym typeface="Montserrat"/>
              </a:rPr>
              <a:t>2017 - </a:t>
            </a:r>
            <a:r>
              <a:rPr b="1" lang="en-CA" sz="2400">
                <a:latin typeface="Montserrat"/>
                <a:ea typeface="Montserrat"/>
                <a:cs typeface="Montserrat"/>
                <a:sym typeface="Montserrat"/>
              </a:rPr>
              <a:t>August </a:t>
            </a:r>
            <a:r>
              <a:rPr b="1" lang="en-CA" sz="2400">
                <a:latin typeface="Montserrat"/>
                <a:ea typeface="Montserrat"/>
                <a:cs typeface="Montserrat"/>
                <a:sym typeface="Montserrat"/>
              </a:rPr>
              <a:t>2022</a:t>
            </a:r>
            <a:endParaRPr b="1" sz="2800">
              <a:latin typeface="Montserrat"/>
              <a:ea typeface="Montserrat"/>
              <a:cs typeface="Montserrat"/>
              <a:sym typeface="Montserrat"/>
            </a:endParaRPr>
          </a:p>
        </p:txBody>
      </p:sp>
      <p:sp>
        <p:nvSpPr>
          <p:cNvPr id="111" name="Google Shape;111;p14"/>
          <p:cNvSpPr txBox="1"/>
          <p:nvPr/>
        </p:nvSpPr>
        <p:spPr>
          <a:xfrm>
            <a:off x="8510025" y="4493400"/>
            <a:ext cx="3462300" cy="20934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CA" sz="1100">
                <a:solidFill>
                  <a:schemeClr val="lt1"/>
                </a:solidFill>
                <a:latin typeface="Montserrat"/>
                <a:ea typeface="Montserrat"/>
                <a:cs typeface="Montserrat"/>
                <a:sym typeface="Montserrat"/>
              </a:rPr>
              <a:t>Note Provincial State of Emergencies </a:t>
            </a:r>
            <a:endParaRPr b="1" sz="1100">
              <a:solidFill>
                <a:schemeClr val="lt1"/>
              </a:solidFill>
              <a:latin typeface="Montserrat"/>
              <a:ea typeface="Montserrat"/>
              <a:cs typeface="Montserrat"/>
              <a:sym typeface="Montserrat"/>
            </a:endParaRPr>
          </a:p>
          <a:p>
            <a:pPr indent="-298450" lvl="0" marL="457200" rtl="0" algn="l">
              <a:spcBef>
                <a:spcPts val="1000"/>
              </a:spcBef>
              <a:spcAft>
                <a:spcPts val="0"/>
              </a:spcAft>
              <a:buClr>
                <a:schemeClr val="lt1"/>
              </a:buClr>
              <a:buSzPts val="1100"/>
              <a:buFont typeface="Montserrat"/>
              <a:buChar char="-"/>
            </a:pPr>
            <a:r>
              <a:rPr lang="en-CA" sz="1100">
                <a:solidFill>
                  <a:schemeClr val="lt1"/>
                </a:solidFill>
                <a:latin typeface="Montserrat"/>
                <a:ea typeface="Montserrat"/>
                <a:cs typeface="Montserrat"/>
                <a:sym typeface="Montserrat"/>
              </a:rPr>
              <a:t>British Columbia declared a Provincial State of Emergency due to the COVID-19 Pandemic on March 18, 2020. </a:t>
            </a:r>
            <a:endParaRPr sz="1100">
              <a:solidFill>
                <a:schemeClr val="lt1"/>
              </a:solidFill>
              <a:latin typeface="Montserrat"/>
              <a:ea typeface="Montserrat"/>
              <a:cs typeface="Montserrat"/>
              <a:sym typeface="Montserrat"/>
            </a:endParaRPr>
          </a:p>
          <a:p>
            <a:pPr indent="-298450" lvl="0" marL="457200" rtl="0" algn="l">
              <a:spcBef>
                <a:spcPts val="1000"/>
              </a:spcBef>
              <a:spcAft>
                <a:spcPts val="0"/>
              </a:spcAft>
              <a:buClr>
                <a:schemeClr val="lt1"/>
              </a:buClr>
              <a:buSzPts val="1100"/>
              <a:buFont typeface="Montserrat"/>
              <a:buChar char="-"/>
            </a:pPr>
            <a:r>
              <a:rPr lang="en-CA" sz="1100">
                <a:solidFill>
                  <a:schemeClr val="lt1"/>
                </a:solidFill>
                <a:latin typeface="Montserrat"/>
                <a:ea typeface="Montserrat"/>
                <a:cs typeface="Montserrat"/>
                <a:sym typeface="Montserrat"/>
              </a:rPr>
              <a:t>Provincial State of Emergency due to Wildfires on July 20, 2021 </a:t>
            </a:r>
            <a:endParaRPr sz="1100">
              <a:solidFill>
                <a:schemeClr val="lt1"/>
              </a:solidFill>
              <a:latin typeface="Montserrat"/>
              <a:ea typeface="Montserrat"/>
              <a:cs typeface="Montserrat"/>
              <a:sym typeface="Montserrat"/>
            </a:endParaRPr>
          </a:p>
          <a:p>
            <a:pPr indent="-298450" lvl="0" marL="457200" rtl="0" algn="l">
              <a:spcBef>
                <a:spcPts val="1000"/>
              </a:spcBef>
              <a:spcAft>
                <a:spcPts val="1000"/>
              </a:spcAft>
              <a:buClr>
                <a:schemeClr val="lt1"/>
              </a:buClr>
              <a:buSzPts val="1100"/>
              <a:buFont typeface="Montserrat"/>
              <a:buChar char="-"/>
            </a:pPr>
            <a:r>
              <a:rPr lang="en-CA" sz="1100">
                <a:solidFill>
                  <a:schemeClr val="lt1"/>
                </a:solidFill>
                <a:latin typeface="Montserrat"/>
                <a:ea typeface="Montserrat"/>
                <a:cs typeface="Montserrat"/>
                <a:sym typeface="Montserrat"/>
              </a:rPr>
              <a:t>Provincial State of Emergency due to widespread flooding and landslides on November. 17, 2021.  </a:t>
            </a:r>
            <a:endParaRPr sz="1100">
              <a:solidFill>
                <a:schemeClr val="lt1"/>
              </a:solidFill>
              <a:latin typeface="Montserrat"/>
              <a:ea typeface="Montserrat"/>
              <a:cs typeface="Montserrat"/>
              <a:sym typeface="Montserrat"/>
            </a:endParaRPr>
          </a:p>
        </p:txBody>
      </p:sp>
      <p:pic>
        <p:nvPicPr>
          <p:cNvPr id="112" name="Google Shape;112;p14" title="Chart"/>
          <p:cNvPicPr preferRelativeResize="0"/>
          <p:nvPr/>
        </p:nvPicPr>
        <p:blipFill>
          <a:blip r:embed="rId6">
            <a:alphaModFix/>
          </a:blip>
          <a:stretch>
            <a:fillRect/>
          </a:stretch>
        </p:blipFill>
        <p:spPr>
          <a:xfrm>
            <a:off x="974088" y="1016825"/>
            <a:ext cx="10243823" cy="326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5"/>
          <p:cNvSpPr txBox="1"/>
          <p:nvPr>
            <p:ph type="title"/>
          </p:nvPr>
        </p:nvSpPr>
        <p:spPr>
          <a:xfrm>
            <a:off x="408300" y="65325"/>
            <a:ext cx="113754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CA" sz="2400">
                <a:solidFill>
                  <a:schemeClr val="dk2"/>
                </a:solidFill>
                <a:latin typeface="Montserrat"/>
                <a:ea typeface="Montserrat"/>
                <a:cs typeface="Montserrat"/>
                <a:sym typeface="Montserrat"/>
              </a:rPr>
              <a:t>Average Daily Rate</a:t>
            </a:r>
            <a:r>
              <a:rPr b="1" lang="en-CA" sz="2400">
                <a:solidFill>
                  <a:schemeClr val="dk2"/>
                </a:solidFill>
                <a:latin typeface="Montserrat"/>
                <a:ea typeface="Montserrat"/>
                <a:cs typeface="Montserrat"/>
                <a:sym typeface="Montserrat"/>
              </a:rPr>
              <a:t> - Average by month</a:t>
            </a:r>
            <a:endParaRPr b="1" sz="24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CA" sz="2400">
                <a:latin typeface="Montserrat"/>
                <a:ea typeface="Montserrat"/>
                <a:cs typeface="Montserrat"/>
                <a:sym typeface="Montserrat"/>
              </a:rPr>
              <a:t>2022 </a:t>
            </a:r>
            <a:endParaRPr b="1" sz="2800">
              <a:latin typeface="Montserrat"/>
              <a:ea typeface="Montserrat"/>
              <a:cs typeface="Montserrat"/>
              <a:sym typeface="Montserrat"/>
            </a:endParaRPr>
          </a:p>
        </p:txBody>
      </p:sp>
      <p:sp>
        <p:nvSpPr>
          <p:cNvPr id="118" name="Google Shape;118;p15"/>
          <p:cNvSpPr/>
          <p:nvPr/>
        </p:nvSpPr>
        <p:spPr>
          <a:xfrm>
            <a:off x="10972800" y="5948275"/>
            <a:ext cx="1063800" cy="81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nvSpPr>
        <p:spPr>
          <a:xfrm>
            <a:off x="264600" y="4497650"/>
            <a:ext cx="4657800" cy="1774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CA" sz="1500">
                <a:latin typeface="Montserrat"/>
                <a:ea typeface="Montserrat"/>
                <a:cs typeface="Montserrat"/>
                <a:sym typeface="Montserrat"/>
              </a:rPr>
              <a:t>Key Findings</a:t>
            </a:r>
            <a:endParaRPr b="1" sz="1500">
              <a:latin typeface="Montserrat"/>
              <a:ea typeface="Montserrat"/>
              <a:cs typeface="Montserrat"/>
              <a:sym typeface="Montserrat"/>
            </a:endParaRPr>
          </a:p>
          <a:p>
            <a:pPr indent="-298450" lvl="0" marL="457200" rtl="0" algn="l">
              <a:lnSpc>
                <a:spcPct val="115000"/>
              </a:lnSpc>
              <a:spcBef>
                <a:spcPts val="1200"/>
              </a:spcBef>
              <a:spcAft>
                <a:spcPts val="0"/>
              </a:spcAft>
              <a:buSzPts val="1100"/>
              <a:buChar char="●"/>
            </a:pPr>
            <a:r>
              <a:rPr lang="en-CA" sz="1100">
                <a:latin typeface="Montserrat"/>
                <a:ea typeface="Montserrat"/>
                <a:cs typeface="Montserrat"/>
                <a:sym typeface="Montserrat"/>
              </a:rPr>
              <a:t>The BC Avg ADR in August 2022 was </a:t>
            </a:r>
            <a:r>
              <a:rPr b="1" lang="en-CA" sz="1100">
                <a:latin typeface="Montserrat"/>
                <a:ea typeface="Montserrat"/>
                <a:cs typeface="Montserrat"/>
                <a:sym typeface="Montserrat"/>
              </a:rPr>
              <a:t>$269.80</a:t>
            </a:r>
            <a:endParaRPr b="1" sz="1100">
              <a:latin typeface="Montserrat"/>
              <a:ea typeface="Montserrat"/>
              <a:cs typeface="Montserrat"/>
              <a:sym typeface="Montserrat"/>
            </a:endParaRPr>
          </a:p>
          <a:p>
            <a:pPr indent="-298450" lvl="0" marL="457200" rtl="0" algn="l">
              <a:lnSpc>
                <a:spcPct val="115000"/>
              </a:lnSpc>
              <a:spcBef>
                <a:spcPts val="1000"/>
              </a:spcBef>
              <a:spcAft>
                <a:spcPts val="0"/>
              </a:spcAft>
              <a:buSzPts val="1100"/>
              <a:buChar char="●"/>
            </a:pPr>
            <a:r>
              <a:rPr lang="en-CA" sz="1100">
                <a:latin typeface="Montserrat"/>
                <a:ea typeface="Montserrat"/>
                <a:cs typeface="Montserrat"/>
                <a:sym typeface="Montserrat"/>
              </a:rPr>
              <a:t>Whistler had the highest ADR in August 2022 with </a:t>
            </a:r>
            <a:r>
              <a:rPr b="1" lang="en-CA" sz="1100">
                <a:latin typeface="Montserrat"/>
                <a:ea typeface="Montserrat"/>
                <a:cs typeface="Montserrat"/>
                <a:sym typeface="Montserrat"/>
              </a:rPr>
              <a:t>$345.10</a:t>
            </a:r>
            <a:endParaRPr b="1" sz="1100">
              <a:latin typeface="Montserrat"/>
              <a:ea typeface="Montserrat"/>
              <a:cs typeface="Montserrat"/>
              <a:sym typeface="Montserrat"/>
            </a:endParaRPr>
          </a:p>
          <a:p>
            <a:pPr indent="-298450" lvl="0" marL="457200" rtl="0" algn="l">
              <a:lnSpc>
                <a:spcPct val="115000"/>
              </a:lnSpc>
              <a:spcBef>
                <a:spcPts val="1000"/>
              </a:spcBef>
              <a:spcAft>
                <a:spcPts val="0"/>
              </a:spcAft>
              <a:buSzPts val="1100"/>
              <a:buChar char="●"/>
            </a:pPr>
            <a:r>
              <a:rPr lang="en-CA" sz="1100">
                <a:latin typeface="Montserrat"/>
                <a:ea typeface="Montserrat"/>
                <a:cs typeface="Montserrat"/>
                <a:sym typeface="Montserrat"/>
              </a:rPr>
              <a:t>Northern BC had the lowest ADR in August 2022 with </a:t>
            </a:r>
            <a:r>
              <a:rPr b="1" lang="en-CA" sz="1100">
                <a:latin typeface="Montserrat"/>
                <a:ea typeface="Montserrat"/>
                <a:cs typeface="Montserrat"/>
                <a:sym typeface="Montserrat"/>
              </a:rPr>
              <a:t>$132.33</a:t>
            </a:r>
            <a:endParaRPr b="1" sz="1100">
              <a:latin typeface="Montserrat"/>
              <a:ea typeface="Montserrat"/>
              <a:cs typeface="Montserrat"/>
              <a:sym typeface="Montserrat"/>
            </a:endParaRPr>
          </a:p>
        </p:txBody>
      </p:sp>
      <p:sp>
        <p:nvSpPr>
          <p:cNvPr id="120" name="Google Shape;120;p15"/>
          <p:cNvSpPr txBox="1"/>
          <p:nvPr/>
        </p:nvSpPr>
        <p:spPr>
          <a:xfrm>
            <a:off x="4922400" y="4764300"/>
            <a:ext cx="7052400" cy="19548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CA" sz="1000">
                <a:solidFill>
                  <a:schemeClr val="lt1"/>
                </a:solidFill>
                <a:latin typeface="Montserrat"/>
                <a:ea typeface="Montserrat"/>
                <a:cs typeface="Montserrat"/>
                <a:sym typeface="Montserrat"/>
              </a:rPr>
              <a:t>Note Provincial State of Emergencies </a:t>
            </a:r>
            <a:endParaRPr b="1"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on Wednesday, March 18, 2020. Travel within British Columbia was restricted to essential needs only from April 23, 2021 and was ongoing until June 15, 2021 by order and direction of the Ministry of Public Safety in consultation with BC's Provincial Health Officer. </a:t>
            </a:r>
            <a:endParaRPr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entered a Provincial State of Emergency due to Wildfires on July 20, 2021 and was ongoing until September 14, 2021.</a:t>
            </a:r>
            <a:endParaRPr sz="1000">
              <a:solidFill>
                <a:schemeClr val="lt1"/>
              </a:solidFill>
              <a:latin typeface="Montserrat"/>
              <a:ea typeface="Montserrat"/>
              <a:cs typeface="Montserrat"/>
              <a:sym typeface="Montserrat"/>
            </a:endParaRPr>
          </a:p>
          <a:p>
            <a:pPr indent="-292100" lvl="0" marL="457200" rtl="0" algn="l">
              <a:spcBef>
                <a:spcPts val="1000"/>
              </a:spcBef>
              <a:spcAft>
                <a:spcPts val="100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due to widespread flooding and landslides on November. 17, 2021 to January 18, 2022. </a:t>
            </a:r>
            <a:endParaRPr sz="1000">
              <a:solidFill>
                <a:schemeClr val="lt1"/>
              </a:solidFill>
              <a:latin typeface="Montserrat"/>
              <a:ea typeface="Montserrat"/>
              <a:cs typeface="Montserrat"/>
              <a:sym typeface="Montserrat"/>
            </a:endParaRPr>
          </a:p>
        </p:txBody>
      </p:sp>
      <p:pic>
        <p:nvPicPr>
          <p:cNvPr descr="A picture containing drawing&#10;&#10;Description automatically generated" id="121" name="Google Shape;121;p15"/>
          <p:cNvPicPr preferRelativeResize="0"/>
          <p:nvPr/>
        </p:nvPicPr>
        <p:blipFill rotWithShape="1">
          <a:blip r:embed="rId3">
            <a:alphaModFix/>
          </a:blip>
          <a:srcRect b="0" l="0" r="0" t="0"/>
          <a:stretch/>
        </p:blipFill>
        <p:spPr>
          <a:xfrm>
            <a:off x="8570400" y="218150"/>
            <a:ext cx="1048538" cy="811791"/>
          </a:xfrm>
          <a:prstGeom prst="rect">
            <a:avLst/>
          </a:prstGeom>
          <a:noFill/>
          <a:ln>
            <a:noFill/>
          </a:ln>
        </p:spPr>
      </p:pic>
      <p:pic>
        <p:nvPicPr>
          <p:cNvPr id="122" name="Google Shape;122;p15"/>
          <p:cNvPicPr preferRelativeResize="0"/>
          <p:nvPr/>
        </p:nvPicPr>
        <p:blipFill>
          <a:blip r:embed="rId4">
            <a:alphaModFix/>
          </a:blip>
          <a:stretch>
            <a:fillRect/>
          </a:stretch>
        </p:blipFill>
        <p:spPr>
          <a:xfrm>
            <a:off x="9651341" y="218150"/>
            <a:ext cx="823493" cy="811800"/>
          </a:xfrm>
          <a:prstGeom prst="rect">
            <a:avLst/>
          </a:prstGeom>
          <a:noFill/>
          <a:ln>
            <a:noFill/>
          </a:ln>
        </p:spPr>
      </p:pic>
      <p:pic>
        <p:nvPicPr>
          <p:cNvPr id="123" name="Google Shape;123;p15"/>
          <p:cNvPicPr preferRelativeResize="0"/>
          <p:nvPr/>
        </p:nvPicPr>
        <p:blipFill>
          <a:blip r:embed="rId5">
            <a:alphaModFix/>
          </a:blip>
          <a:stretch>
            <a:fillRect/>
          </a:stretch>
        </p:blipFill>
        <p:spPr>
          <a:xfrm>
            <a:off x="10507243" y="231249"/>
            <a:ext cx="1219207" cy="785576"/>
          </a:xfrm>
          <a:prstGeom prst="rect">
            <a:avLst/>
          </a:prstGeom>
          <a:noFill/>
          <a:ln>
            <a:noFill/>
          </a:ln>
        </p:spPr>
      </p:pic>
      <p:sp>
        <p:nvSpPr>
          <p:cNvPr id="124" name="Google Shape;124;p15"/>
          <p:cNvSpPr txBox="1"/>
          <p:nvPr/>
        </p:nvSpPr>
        <p:spPr>
          <a:xfrm>
            <a:off x="187750" y="6359875"/>
            <a:ext cx="270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accent3"/>
                </a:solidFill>
                <a:latin typeface="Montserrat Medium"/>
                <a:ea typeface="Montserrat Medium"/>
                <a:cs typeface="Montserrat Medium"/>
                <a:sym typeface="Montserrat Medium"/>
              </a:rPr>
              <a:t>6</a:t>
            </a:r>
            <a:r>
              <a:rPr lang="en-CA">
                <a:solidFill>
                  <a:schemeClr val="accent3"/>
                </a:solidFill>
                <a:latin typeface="Montserrat Medium"/>
                <a:ea typeface="Montserrat Medium"/>
                <a:cs typeface="Montserrat Medium"/>
                <a:sym typeface="Montserrat Medium"/>
              </a:rPr>
              <a:t> I Year To Date STR Report </a:t>
            </a:r>
            <a:endParaRPr>
              <a:solidFill>
                <a:schemeClr val="accent3"/>
              </a:solidFill>
              <a:latin typeface="Montserrat Medium"/>
              <a:ea typeface="Montserrat Medium"/>
              <a:cs typeface="Montserrat Medium"/>
              <a:sym typeface="Montserrat Medium"/>
            </a:endParaRPr>
          </a:p>
        </p:txBody>
      </p:sp>
      <p:sp>
        <p:nvSpPr>
          <p:cNvPr id="125" name="Google Shape;125;p15"/>
          <p:cNvSpPr txBox="1"/>
          <p:nvPr/>
        </p:nvSpPr>
        <p:spPr>
          <a:xfrm rot="-5400000">
            <a:off x="9742950" y="2175225"/>
            <a:ext cx="440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900"/>
              <a:t>Source:</a:t>
            </a:r>
            <a:r>
              <a:rPr lang="en-CA" sz="900"/>
              <a:t> STR/BCHA/BCRTS Destination Year </a:t>
            </a:r>
            <a:r>
              <a:rPr lang="en-CA" sz="900"/>
              <a:t>To Date - August </a:t>
            </a:r>
            <a:r>
              <a:rPr lang="en-CA" sz="900"/>
              <a:t> 2022</a:t>
            </a:r>
            <a:endParaRPr sz="1200"/>
          </a:p>
        </p:txBody>
      </p:sp>
      <p:pic>
        <p:nvPicPr>
          <p:cNvPr id="126" name="Google Shape;126;p15" title="Chart"/>
          <p:cNvPicPr preferRelativeResize="0"/>
          <p:nvPr/>
        </p:nvPicPr>
        <p:blipFill>
          <a:blip r:embed="rId6">
            <a:alphaModFix/>
          </a:blip>
          <a:stretch>
            <a:fillRect/>
          </a:stretch>
        </p:blipFill>
        <p:spPr>
          <a:xfrm>
            <a:off x="1043138" y="1084975"/>
            <a:ext cx="10105723" cy="34541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6"/>
          <p:cNvSpPr/>
          <p:nvPr/>
        </p:nvSpPr>
        <p:spPr>
          <a:xfrm>
            <a:off x="10972800" y="5948275"/>
            <a:ext cx="1063800" cy="81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txBox="1"/>
          <p:nvPr/>
        </p:nvSpPr>
        <p:spPr>
          <a:xfrm>
            <a:off x="264600" y="4497650"/>
            <a:ext cx="4657800" cy="1865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CA" sz="1500">
                <a:latin typeface="Montserrat"/>
                <a:ea typeface="Montserrat"/>
                <a:cs typeface="Montserrat"/>
                <a:sym typeface="Montserrat"/>
              </a:rPr>
              <a:t>Key Findings</a:t>
            </a:r>
            <a:endParaRPr b="1" sz="1500">
              <a:latin typeface="Montserrat"/>
              <a:ea typeface="Montserrat"/>
              <a:cs typeface="Montserrat"/>
              <a:sym typeface="Montserrat"/>
            </a:endParaRPr>
          </a:p>
          <a:p>
            <a:pPr indent="-292100" lvl="0" marL="457200" rtl="0" algn="l">
              <a:lnSpc>
                <a:spcPct val="115000"/>
              </a:lnSpc>
              <a:spcBef>
                <a:spcPts val="1200"/>
              </a:spcBef>
              <a:spcAft>
                <a:spcPts val="0"/>
              </a:spcAft>
              <a:buSzPts val="1000"/>
              <a:buChar char="●"/>
            </a:pPr>
            <a:r>
              <a:rPr lang="en-CA" sz="1000">
                <a:latin typeface="Montserrat"/>
                <a:ea typeface="Montserrat"/>
                <a:cs typeface="Montserrat"/>
                <a:sym typeface="Montserrat"/>
              </a:rPr>
              <a:t>The BC Avg variation in ADR comparing August 2022 to 2019 was </a:t>
            </a:r>
            <a:r>
              <a:rPr b="1" lang="en-CA" sz="1000">
                <a:latin typeface="Montserrat"/>
                <a:ea typeface="Montserrat"/>
                <a:cs typeface="Montserrat"/>
                <a:sym typeface="Montserrat"/>
              </a:rPr>
              <a:t>15.7%</a:t>
            </a:r>
            <a:endParaRPr b="1" sz="1000">
              <a:latin typeface="Montserrat"/>
              <a:ea typeface="Montserrat"/>
              <a:cs typeface="Montserrat"/>
              <a:sym typeface="Montserrat"/>
            </a:endParaRPr>
          </a:p>
          <a:p>
            <a:pPr indent="-292100" lvl="0" marL="457200" rtl="0" algn="l">
              <a:lnSpc>
                <a:spcPct val="115000"/>
              </a:lnSpc>
              <a:spcBef>
                <a:spcPts val="1000"/>
              </a:spcBef>
              <a:spcAft>
                <a:spcPts val="0"/>
              </a:spcAft>
              <a:buSzPts val="1000"/>
              <a:buFont typeface="Montserrat"/>
              <a:buChar char="●"/>
            </a:pPr>
            <a:r>
              <a:rPr lang="en-CA" sz="1000">
                <a:latin typeface="Montserrat"/>
                <a:ea typeface="Montserrat"/>
                <a:cs typeface="Montserrat"/>
                <a:sym typeface="Montserrat"/>
              </a:rPr>
              <a:t>Kootenay Rocking had the smallest variation in ADR in August 2022 with a </a:t>
            </a:r>
            <a:r>
              <a:rPr b="1" lang="en-CA" sz="1000">
                <a:latin typeface="Montserrat"/>
                <a:ea typeface="Montserrat"/>
                <a:cs typeface="Montserrat"/>
                <a:sym typeface="Montserrat"/>
              </a:rPr>
              <a:t>4.6%</a:t>
            </a:r>
            <a:r>
              <a:rPr lang="en-CA" sz="1000">
                <a:latin typeface="Montserrat"/>
                <a:ea typeface="Montserrat"/>
                <a:cs typeface="Montserrat"/>
                <a:sym typeface="Montserrat"/>
              </a:rPr>
              <a:t> change from year to date 2019</a:t>
            </a:r>
            <a:endParaRPr sz="1000">
              <a:latin typeface="Montserrat"/>
              <a:ea typeface="Montserrat"/>
              <a:cs typeface="Montserrat"/>
              <a:sym typeface="Montserrat"/>
            </a:endParaRPr>
          </a:p>
          <a:p>
            <a:pPr indent="-292100" lvl="0" marL="457200" rtl="0" algn="l">
              <a:lnSpc>
                <a:spcPct val="115000"/>
              </a:lnSpc>
              <a:spcBef>
                <a:spcPts val="1000"/>
              </a:spcBef>
              <a:spcAft>
                <a:spcPts val="0"/>
              </a:spcAft>
              <a:buSzPts val="1000"/>
              <a:buChar char="●"/>
            </a:pPr>
            <a:r>
              <a:rPr lang="en-CA" sz="1000">
                <a:latin typeface="Montserrat"/>
                <a:ea typeface="Montserrat"/>
                <a:cs typeface="Montserrat"/>
                <a:sym typeface="Montserrat"/>
              </a:rPr>
              <a:t>Thompson Okanagan had the largest variation in ADR in August 2022 with a </a:t>
            </a:r>
            <a:r>
              <a:rPr b="1" lang="en-CA" sz="1000">
                <a:latin typeface="Montserrat"/>
                <a:ea typeface="Montserrat"/>
                <a:cs typeface="Montserrat"/>
                <a:sym typeface="Montserrat"/>
              </a:rPr>
              <a:t>32.0% </a:t>
            </a:r>
            <a:r>
              <a:rPr lang="en-CA" sz="1000">
                <a:latin typeface="Montserrat"/>
                <a:ea typeface="Montserrat"/>
                <a:cs typeface="Montserrat"/>
                <a:sym typeface="Montserrat"/>
              </a:rPr>
              <a:t>change from 2019</a:t>
            </a:r>
            <a:endParaRPr sz="1000">
              <a:latin typeface="Montserrat"/>
              <a:ea typeface="Montserrat"/>
              <a:cs typeface="Montserrat"/>
              <a:sym typeface="Montserrat"/>
            </a:endParaRPr>
          </a:p>
        </p:txBody>
      </p:sp>
      <p:sp>
        <p:nvSpPr>
          <p:cNvPr id="133" name="Google Shape;133;p16"/>
          <p:cNvSpPr txBox="1"/>
          <p:nvPr/>
        </p:nvSpPr>
        <p:spPr>
          <a:xfrm>
            <a:off x="4922400" y="4764300"/>
            <a:ext cx="7052400" cy="19548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CA" sz="1000">
                <a:solidFill>
                  <a:schemeClr val="lt1"/>
                </a:solidFill>
                <a:latin typeface="Montserrat"/>
                <a:ea typeface="Montserrat"/>
                <a:cs typeface="Montserrat"/>
                <a:sym typeface="Montserrat"/>
              </a:rPr>
              <a:t>Note Provincial State of Emergencies </a:t>
            </a:r>
            <a:endParaRPr b="1"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on Wednesday, March 18, 2020. Travel within British Columbia was restricted to essential needs only from April 23, 2021 and was ongoing until June 15, 2021 by order and direction of the Ministry of Public Safety in consultation with BC's Provincial Health Officer. </a:t>
            </a:r>
            <a:endParaRPr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entered a Provincial State of Emergency due to Wildfires on July 20, 2021 and was ongoing until September 14, 2021.</a:t>
            </a:r>
            <a:endParaRPr sz="1000">
              <a:solidFill>
                <a:schemeClr val="lt1"/>
              </a:solidFill>
              <a:latin typeface="Montserrat"/>
              <a:ea typeface="Montserrat"/>
              <a:cs typeface="Montserrat"/>
              <a:sym typeface="Montserrat"/>
            </a:endParaRPr>
          </a:p>
          <a:p>
            <a:pPr indent="-292100" lvl="0" marL="457200" rtl="0" algn="l">
              <a:spcBef>
                <a:spcPts val="1000"/>
              </a:spcBef>
              <a:spcAft>
                <a:spcPts val="100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due to widespread flooding and landslides on November. 17, 2021 to January 18, 2022. </a:t>
            </a:r>
            <a:endParaRPr sz="1000">
              <a:solidFill>
                <a:schemeClr val="lt1"/>
              </a:solidFill>
              <a:latin typeface="Montserrat"/>
              <a:ea typeface="Montserrat"/>
              <a:cs typeface="Montserrat"/>
              <a:sym typeface="Montserrat"/>
            </a:endParaRPr>
          </a:p>
        </p:txBody>
      </p:sp>
      <p:pic>
        <p:nvPicPr>
          <p:cNvPr descr="A picture containing drawing&#10;&#10;Description automatically generated" id="134" name="Google Shape;134;p16"/>
          <p:cNvPicPr preferRelativeResize="0"/>
          <p:nvPr/>
        </p:nvPicPr>
        <p:blipFill rotWithShape="1">
          <a:blip r:embed="rId3">
            <a:alphaModFix/>
          </a:blip>
          <a:srcRect b="0" l="0" r="0" t="0"/>
          <a:stretch/>
        </p:blipFill>
        <p:spPr>
          <a:xfrm>
            <a:off x="8570400" y="218150"/>
            <a:ext cx="1048538" cy="811791"/>
          </a:xfrm>
          <a:prstGeom prst="rect">
            <a:avLst/>
          </a:prstGeom>
          <a:noFill/>
          <a:ln>
            <a:noFill/>
          </a:ln>
        </p:spPr>
      </p:pic>
      <p:pic>
        <p:nvPicPr>
          <p:cNvPr id="135" name="Google Shape;135;p16"/>
          <p:cNvPicPr preferRelativeResize="0"/>
          <p:nvPr/>
        </p:nvPicPr>
        <p:blipFill>
          <a:blip r:embed="rId4">
            <a:alphaModFix/>
          </a:blip>
          <a:stretch>
            <a:fillRect/>
          </a:stretch>
        </p:blipFill>
        <p:spPr>
          <a:xfrm>
            <a:off x="9651341" y="218150"/>
            <a:ext cx="823493" cy="811800"/>
          </a:xfrm>
          <a:prstGeom prst="rect">
            <a:avLst/>
          </a:prstGeom>
          <a:noFill/>
          <a:ln>
            <a:noFill/>
          </a:ln>
        </p:spPr>
      </p:pic>
      <p:pic>
        <p:nvPicPr>
          <p:cNvPr id="136" name="Google Shape;136;p16"/>
          <p:cNvPicPr preferRelativeResize="0"/>
          <p:nvPr/>
        </p:nvPicPr>
        <p:blipFill>
          <a:blip r:embed="rId5">
            <a:alphaModFix/>
          </a:blip>
          <a:stretch>
            <a:fillRect/>
          </a:stretch>
        </p:blipFill>
        <p:spPr>
          <a:xfrm>
            <a:off x="10507243" y="231249"/>
            <a:ext cx="1219207" cy="785576"/>
          </a:xfrm>
          <a:prstGeom prst="rect">
            <a:avLst/>
          </a:prstGeom>
          <a:noFill/>
          <a:ln>
            <a:noFill/>
          </a:ln>
        </p:spPr>
      </p:pic>
      <p:sp>
        <p:nvSpPr>
          <p:cNvPr id="137" name="Google Shape;137;p16"/>
          <p:cNvSpPr txBox="1"/>
          <p:nvPr/>
        </p:nvSpPr>
        <p:spPr>
          <a:xfrm>
            <a:off x="187750" y="6359875"/>
            <a:ext cx="270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accent3"/>
                </a:solidFill>
                <a:latin typeface="Montserrat Medium"/>
                <a:ea typeface="Montserrat Medium"/>
                <a:cs typeface="Montserrat Medium"/>
                <a:sym typeface="Montserrat Medium"/>
              </a:rPr>
              <a:t>7</a:t>
            </a:r>
            <a:r>
              <a:rPr lang="en-CA">
                <a:solidFill>
                  <a:schemeClr val="accent3"/>
                </a:solidFill>
                <a:latin typeface="Montserrat Medium"/>
                <a:ea typeface="Montserrat Medium"/>
                <a:cs typeface="Montserrat Medium"/>
                <a:sym typeface="Montserrat Medium"/>
              </a:rPr>
              <a:t> I Year To Date STR Report </a:t>
            </a:r>
            <a:endParaRPr>
              <a:solidFill>
                <a:schemeClr val="accent3"/>
              </a:solidFill>
              <a:latin typeface="Montserrat Medium"/>
              <a:ea typeface="Montserrat Medium"/>
              <a:cs typeface="Montserrat Medium"/>
              <a:sym typeface="Montserrat Medium"/>
            </a:endParaRPr>
          </a:p>
        </p:txBody>
      </p:sp>
      <p:sp>
        <p:nvSpPr>
          <p:cNvPr id="138" name="Google Shape;138;p16"/>
          <p:cNvSpPr txBox="1"/>
          <p:nvPr/>
        </p:nvSpPr>
        <p:spPr>
          <a:xfrm rot="-5400000">
            <a:off x="9742950" y="2175225"/>
            <a:ext cx="440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900"/>
              <a:t>Source:</a:t>
            </a:r>
            <a:r>
              <a:rPr lang="en-CA" sz="900"/>
              <a:t> STR/BCHA/BCRTS Destination Year </a:t>
            </a:r>
            <a:r>
              <a:rPr lang="en-CA" sz="900"/>
              <a:t>To Date - August </a:t>
            </a:r>
            <a:r>
              <a:rPr lang="en-CA" sz="900"/>
              <a:t> 2022</a:t>
            </a:r>
            <a:endParaRPr sz="1200"/>
          </a:p>
        </p:txBody>
      </p:sp>
      <p:sp>
        <p:nvSpPr>
          <p:cNvPr id="139" name="Google Shape;139;p16"/>
          <p:cNvSpPr txBox="1"/>
          <p:nvPr>
            <p:ph type="title"/>
          </p:nvPr>
        </p:nvSpPr>
        <p:spPr>
          <a:xfrm>
            <a:off x="264588" y="60250"/>
            <a:ext cx="113754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CA" sz="2100">
                <a:solidFill>
                  <a:schemeClr val="dk2"/>
                </a:solidFill>
                <a:latin typeface="Montserrat"/>
                <a:ea typeface="Montserrat"/>
                <a:cs typeface="Montserrat"/>
                <a:sym typeface="Montserrat"/>
              </a:rPr>
              <a:t>Average Daily Rate</a:t>
            </a:r>
            <a:r>
              <a:rPr b="1" lang="en-CA" sz="2100">
                <a:solidFill>
                  <a:schemeClr val="dk2"/>
                </a:solidFill>
                <a:latin typeface="Montserrat"/>
                <a:ea typeface="Montserrat"/>
                <a:cs typeface="Montserrat"/>
                <a:sym typeface="Montserrat"/>
              </a:rPr>
              <a:t> - Monthly percent change</a:t>
            </a:r>
            <a:r>
              <a:rPr b="1" lang="en-CA" sz="2100">
                <a:solidFill>
                  <a:schemeClr val="dk2"/>
                </a:solidFill>
                <a:latin typeface="Montserrat"/>
                <a:ea typeface="Montserrat"/>
                <a:cs typeface="Montserrat"/>
                <a:sym typeface="Montserrat"/>
              </a:rPr>
              <a:t> Year to Date </a:t>
            </a:r>
            <a:endParaRPr b="1" sz="21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CA" sz="2300">
                <a:latin typeface="Montserrat"/>
                <a:ea typeface="Montserrat"/>
                <a:cs typeface="Montserrat"/>
                <a:sym typeface="Montserrat"/>
              </a:rPr>
              <a:t>2022 compared to 2019</a:t>
            </a:r>
            <a:endParaRPr b="1" sz="2300">
              <a:latin typeface="Montserrat"/>
              <a:ea typeface="Montserrat"/>
              <a:cs typeface="Montserrat"/>
              <a:sym typeface="Montserrat"/>
            </a:endParaRPr>
          </a:p>
        </p:txBody>
      </p:sp>
      <p:pic>
        <p:nvPicPr>
          <p:cNvPr id="140" name="Google Shape;140;p16" title="Chart"/>
          <p:cNvPicPr preferRelativeResize="0"/>
          <p:nvPr/>
        </p:nvPicPr>
        <p:blipFill>
          <a:blip r:embed="rId6">
            <a:alphaModFix/>
          </a:blip>
          <a:stretch>
            <a:fillRect/>
          </a:stretch>
        </p:blipFill>
        <p:spPr>
          <a:xfrm>
            <a:off x="1023413" y="1260000"/>
            <a:ext cx="10145183" cy="32660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7"/>
          <p:cNvSpPr/>
          <p:nvPr/>
        </p:nvSpPr>
        <p:spPr>
          <a:xfrm>
            <a:off x="10972800" y="5948275"/>
            <a:ext cx="1063800" cy="81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txBox="1"/>
          <p:nvPr/>
        </p:nvSpPr>
        <p:spPr>
          <a:xfrm>
            <a:off x="103450" y="4217850"/>
            <a:ext cx="8303400" cy="2044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CA" sz="1500">
                <a:latin typeface="Montserrat"/>
                <a:ea typeface="Montserrat"/>
                <a:cs typeface="Montserrat"/>
                <a:sym typeface="Montserrat"/>
              </a:rPr>
              <a:t>Key Findings</a:t>
            </a:r>
            <a:endParaRPr b="1" sz="1500">
              <a:latin typeface="Montserrat"/>
              <a:ea typeface="Montserrat"/>
              <a:cs typeface="Montserrat"/>
              <a:sym typeface="Montserrat"/>
            </a:endParaRPr>
          </a:p>
          <a:p>
            <a:pPr indent="-292100" lvl="0" marL="457200" rtl="0" algn="l">
              <a:lnSpc>
                <a:spcPct val="100000"/>
              </a:lnSpc>
              <a:spcBef>
                <a:spcPts val="1000"/>
              </a:spcBef>
              <a:spcAft>
                <a:spcPts val="0"/>
              </a:spcAft>
              <a:buSzPts val="1000"/>
              <a:buChar char="●"/>
            </a:pPr>
            <a:r>
              <a:rPr lang="en-CA" sz="1000">
                <a:latin typeface="Montserrat"/>
                <a:ea typeface="Montserrat"/>
                <a:cs typeface="Montserrat"/>
                <a:sym typeface="Montserrat"/>
              </a:rPr>
              <a:t>In 2022, so far, the average across BC regions is</a:t>
            </a:r>
            <a:r>
              <a:rPr b="1" lang="en-CA" sz="1000">
                <a:latin typeface="Montserrat"/>
                <a:ea typeface="Montserrat"/>
                <a:cs typeface="Montserrat"/>
                <a:sym typeface="Montserrat"/>
              </a:rPr>
              <a:t> $147.36 </a:t>
            </a:r>
            <a:r>
              <a:rPr lang="en-CA" sz="1000">
                <a:latin typeface="Montserrat"/>
                <a:ea typeface="Montserrat"/>
                <a:cs typeface="Montserrat"/>
                <a:sym typeface="Montserrat"/>
              </a:rPr>
              <a:t>however this may change as the year goes on</a:t>
            </a:r>
            <a:endParaRPr sz="1000">
              <a:latin typeface="Montserrat"/>
              <a:ea typeface="Montserrat"/>
              <a:cs typeface="Montserrat"/>
              <a:sym typeface="Montserrat"/>
            </a:endParaRPr>
          </a:p>
          <a:p>
            <a:pPr indent="-292100" lvl="0" marL="457200" rtl="0" algn="l">
              <a:lnSpc>
                <a:spcPct val="100000"/>
              </a:lnSpc>
              <a:spcBef>
                <a:spcPts val="700"/>
              </a:spcBef>
              <a:spcAft>
                <a:spcPts val="0"/>
              </a:spcAft>
              <a:buSzPts val="1000"/>
              <a:buChar char="●"/>
            </a:pPr>
            <a:r>
              <a:rPr lang="en-CA" sz="1000">
                <a:latin typeface="Montserrat"/>
                <a:ea typeface="Montserrat"/>
                <a:cs typeface="Montserrat"/>
                <a:sym typeface="Montserrat"/>
              </a:rPr>
              <a:t>Across the five years, 2017-2021 Whistler had the highest RevPAR on average over </a:t>
            </a:r>
            <a:r>
              <a:rPr b="1" lang="en-CA" sz="1000">
                <a:latin typeface="Montserrat"/>
                <a:ea typeface="Montserrat"/>
                <a:cs typeface="Montserrat"/>
                <a:sym typeface="Montserrat"/>
              </a:rPr>
              <a:t>$200,</a:t>
            </a:r>
            <a:r>
              <a:rPr lang="en-CA" sz="1000">
                <a:latin typeface="Montserrat"/>
                <a:ea typeface="Montserrat"/>
                <a:cs typeface="Montserrat"/>
                <a:sym typeface="Montserrat"/>
              </a:rPr>
              <a:t> until 2020 when it dipped below</a:t>
            </a:r>
            <a:r>
              <a:rPr b="1" lang="en-CA" sz="1000">
                <a:latin typeface="Montserrat"/>
                <a:ea typeface="Montserrat"/>
                <a:cs typeface="Montserrat"/>
                <a:sym typeface="Montserrat"/>
              </a:rPr>
              <a:t> $125,</a:t>
            </a:r>
            <a:r>
              <a:rPr lang="en-CA" sz="1000">
                <a:latin typeface="Montserrat"/>
                <a:ea typeface="Montserrat"/>
                <a:cs typeface="Montserrat"/>
                <a:sym typeface="Montserrat"/>
              </a:rPr>
              <a:t> and evened at </a:t>
            </a:r>
            <a:r>
              <a:rPr b="1" lang="en-CA" sz="1000">
                <a:latin typeface="Montserrat"/>
                <a:ea typeface="Montserrat"/>
                <a:cs typeface="Montserrat"/>
                <a:sym typeface="Montserrat"/>
              </a:rPr>
              <a:t>$109 </a:t>
            </a:r>
            <a:r>
              <a:rPr lang="en-CA" sz="1000">
                <a:latin typeface="Montserrat"/>
                <a:ea typeface="Montserrat"/>
                <a:cs typeface="Montserrat"/>
                <a:sym typeface="Montserrat"/>
              </a:rPr>
              <a:t>in 2021, trending upwards for 2022</a:t>
            </a:r>
            <a:endParaRPr sz="1000">
              <a:latin typeface="Montserrat"/>
              <a:ea typeface="Montserrat"/>
              <a:cs typeface="Montserrat"/>
              <a:sym typeface="Montserrat"/>
            </a:endParaRPr>
          </a:p>
          <a:p>
            <a:pPr indent="-292100" lvl="0" marL="457200" rtl="0" algn="l">
              <a:lnSpc>
                <a:spcPct val="100000"/>
              </a:lnSpc>
              <a:spcBef>
                <a:spcPts val="700"/>
              </a:spcBef>
              <a:spcAft>
                <a:spcPts val="0"/>
              </a:spcAft>
              <a:buSzPts val="1000"/>
              <a:buChar char="●"/>
            </a:pPr>
            <a:r>
              <a:rPr lang="en-CA" sz="1000">
                <a:latin typeface="Montserrat"/>
                <a:ea typeface="Montserrat"/>
                <a:cs typeface="Montserrat"/>
                <a:sym typeface="Montserrat"/>
              </a:rPr>
              <a:t>BC's average RevPAR 2017-2021: Leading up to the pandemic was </a:t>
            </a:r>
            <a:r>
              <a:rPr b="1" lang="en-CA" sz="1000">
                <a:latin typeface="Montserrat"/>
                <a:ea typeface="Montserrat"/>
                <a:cs typeface="Montserrat"/>
                <a:sym typeface="Montserrat"/>
              </a:rPr>
              <a:t>$132,</a:t>
            </a:r>
            <a:r>
              <a:rPr lang="en-CA" sz="1000">
                <a:latin typeface="Montserrat"/>
                <a:ea typeface="Montserrat"/>
                <a:cs typeface="Montserrat"/>
                <a:sym typeface="Montserrat"/>
              </a:rPr>
              <a:t> increasing each year with 2019 at </a:t>
            </a:r>
            <a:r>
              <a:rPr b="1" lang="en-CA" sz="1000">
                <a:latin typeface="Montserrat"/>
                <a:ea typeface="Montserrat"/>
                <a:cs typeface="Montserrat"/>
                <a:sym typeface="Montserrat"/>
              </a:rPr>
              <a:t>$137 </a:t>
            </a:r>
            <a:r>
              <a:rPr lang="en-CA" sz="1000">
                <a:latin typeface="Montserrat"/>
                <a:ea typeface="Montserrat"/>
                <a:cs typeface="Montserrat"/>
                <a:sym typeface="Montserrat"/>
              </a:rPr>
              <a:t>for the year. Year to date, BC's average RevPAR for Jan to Dec 2021, is </a:t>
            </a:r>
            <a:r>
              <a:rPr b="1" lang="en-CA" sz="1000">
                <a:latin typeface="Montserrat"/>
                <a:ea typeface="Montserrat"/>
                <a:cs typeface="Montserrat"/>
                <a:sym typeface="Montserrat"/>
              </a:rPr>
              <a:t>$80.95</a:t>
            </a:r>
            <a:r>
              <a:rPr lang="en-CA" sz="1000">
                <a:latin typeface="Montserrat"/>
                <a:ea typeface="Montserrat"/>
                <a:cs typeface="Montserrat"/>
                <a:sym typeface="Montserrat"/>
              </a:rPr>
              <a:t>, exceeding 2020</a:t>
            </a:r>
            <a:endParaRPr sz="1000">
              <a:latin typeface="Montserrat"/>
              <a:ea typeface="Montserrat"/>
              <a:cs typeface="Montserrat"/>
              <a:sym typeface="Montserrat"/>
            </a:endParaRPr>
          </a:p>
          <a:p>
            <a:pPr indent="-292100" lvl="0" marL="457200" rtl="0" algn="l">
              <a:lnSpc>
                <a:spcPct val="100000"/>
              </a:lnSpc>
              <a:spcBef>
                <a:spcPts val="700"/>
              </a:spcBef>
              <a:spcAft>
                <a:spcPts val="0"/>
              </a:spcAft>
              <a:buSzPts val="1000"/>
              <a:buChar char="●"/>
            </a:pPr>
            <a:r>
              <a:rPr lang="en-CA" sz="1000">
                <a:latin typeface="Montserrat"/>
                <a:ea typeface="Montserrat"/>
                <a:cs typeface="Montserrat"/>
                <a:sym typeface="Montserrat"/>
              </a:rPr>
              <a:t>Across the years from 2017 to 2019, average RevPAR for Vancouver was </a:t>
            </a:r>
            <a:r>
              <a:rPr b="1" lang="en-CA" sz="1000">
                <a:latin typeface="Montserrat"/>
                <a:ea typeface="Montserrat"/>
                <a:cs typeface="Montserrat"/>
                <a:sym typeface="Montserrat"/>
              </a:rPr>
              <a:t>$163</a:t>
            </a:r>
            <a:r>
              <a:rPr lang="en-CA" sz="1000">
                <a:latin typeface="Montserrat"/>
                <a:ea typeface="Montserrat"/>
                <a:cs typeface="Montserrat"/>
                <a:sym typeface="Montserrat"/>
              </a:rPr>
              <a:t>, Vancouver Island was </a:t>
            </a:r>
            <a:r>
              <a:rPr b="1" lang="en-CA" sz="1000">
                <a:latin typeface="Montserrat"/>
                <a:ea typeface="Montserrat"/>
                <a:cs typeface="Montserrat"/>
                <a:sym typeface="Montserrat"/>
              </a:rPr>
              <a:t>$125</a:t>
            </a:r>
            <a:r>
              <a:rPr lang="en-CA" sz="1000">
                <a:latin typeface="Montserrat"/>
                <a:ea typeface="Montserrat"/>
                <a:cs typeface="Montserrat"/>
                <a:sym typeface="Montserrat"/>
              </a:rPr>
              <a:t>, Whistler was </a:t>
            </a:r>
            <a:r>
              <a:rPr b="1" lang="en-CA" sz="1000">
                <a:latin typeface="Montserrat"/>
                <a:ea typeface="Montserrat"/>
                <a:cs typeface="Montserrat"/>
                <a:sym typeface="Montserrat"/>
              </a:rPr>
              <a:t>$220, </a:t>
            </a:r>
            <a:r>
              <a:rPr lang="en-CA" sz="1000">
                <a:latin typeface="Montserrat"/>
                <a:ea typeface="Montserrat"/>
                <a:cs typeface="Montserrat"/>
                <a:sym typeface="Montserrat"/>
              </a:rPr>
              <a:t>Thompson Okanagan was </a:t>
            </a:r>
            <a:r>
              <a:rPr b="1" lang="en-CA" sz="1000">
                <a:latin typeface="Montserrat"/>
                <a:ea typeface="Montserrat"/>
                <a:cs typeface="Montserrat"/>
                <a:sym typeface="Montserrat"/>
              </a:rPr>
              <a:t>$82</a:t>
            </a:r>
            <a:r>
              <a:rPr lang="en-CA" sz="1000">
                <a:latin typeface="Montserrat"/>
                <a:ea typeface="Montserrat"/>
                <a:cs typeface="Montserrat"/>
                <a:sym typeface="Montserrat"/>
              </a:rPr>
              <a:t>, Northern BC was </a:t>
            </a:r>
            <a:r>
              <a:rPr b="1" lang="en-CA" sz="1000">
                <a:latin typeface="Montserrat"/>
                <a:ea typeface="Montserrat"/>
                <a:cs typeface="Montserrat"/>
                <a:sym typeface="Montserrat"/>
              </a:rPr>
              <a:t>$72,</a:t>
            </a:r>
            <a:r>
              <a:rPr lang="en-CA" sz="1000">
                <a:latin typeface="Montserrat"/>
                <a:ea typeface="Montserrat"/>
                <a:cs typeface="Montserrat"/>
                <a:sym typeface="Montserrat"/>
              </a:rPr>
              <a:t> Kootenay Rockies was </a:t>
            </a:r>
            <a:r>
              <a:rPr b="1" lang="en-CA" sz="1000">
                <a:latin typeface="Montserrat"/>
                <a:ea typeface="Montserrat"/>
                <a:cs typeface="Montserrat"/>
                <a:sym typeface="Montserrat"/>
              </a:rPr>
              <a:t>$72,</a:t>
            </a:r>
            <a:r>
              <a:rPr lang="en-CA" sz="1000">
                <a:latin typeface="Montserrat"/>
                <a:ea typeface="Montserrat"/>
                <a:cs typeface="Montserrat"/>
                <a:sym typeface="Montserrat"/>
              </a:rPr>
              <a:t> and Cariboo Chilcotin Coast was </a:t>
            </a:r>
            <a:r>
              <a:rPr b="1" lang="en-CA" sz="1000">
                <a:latin typeface="Montserrat"/>
                <a:ea typeface="Montserrat"/>
                <a:cs typeface="Montserrat"/>
                <a:sym typeface="Montserrat"/>
              </a:rPr>
              <a:t>$74</a:t>
            </a:r>
            <a:endParaRPr sz="1000">
              <a:latin typeface="Montserrat"/>
              <a:ea typeface="Montserrat"/>
              <a:cs typeface="Montserrat"/>
              <a:sym typeface="Montserrat"/>
            </a:endParaRPr>
          </a:p>
        </p:txBody>
      </p:sp>
      <p:pic>
        <p:nvPicPr>
          <p:cNvPr descr="A picture containing drawing&#10;&#10;Description automatically generated" id="147" name="Google Shape;147;p17"/>
          <p:cNvPicPr preferRelativeResize="0"/>
          <p:nvPr/>
        </p:nvPicPr>
        <p:blipFill rotWithShape="1">
          <a:blip r:embed="rId3">
            <a:alphaModFix/>
          </a:blip>
          <a:srcRect b="0" l="0" r="0" t="0"/>
          <a:stretch/>
        </p:blipFill>
        <p:spPr>
          <a:xfrm>
            <a:off x="8570400" y="218150"/>
            <a:ext cx="1048538" cy="811791"/>
          </a:xfrm>
          <a:prstGeom prst="rect">
            <a:avLst/>
          </a:prstGeom>
          <a:noFill/>
          <a:ln>
            <a:noFill/>
          </a:ln>
        </p:spPr>
      </p:pic>
      <p:pic>
        <p:nvPicPr>
          <p:cNvPr id="148" name="Google Shape;148;p17"/>
          <p:cNvPicPr preferRelativeResize="0"/>
          <p:nvPr/>
        </p:nvPicPr>
        <p:blipFill>
          <a:blip r:embed="rId4">
            <a:alphaModFix/>
          </a:blip>
          <a:stretch>
            <a:fillRect/>
          </a:stretch>
        </p:blipFill>
        <p:spPr>
          <a:xfrm>
            <a:off x="9651341" y="218150"/>
            <a:ext cx="823493" cy="811800"/>
          </a:xfrm>
          <a:prstGeom prst="rect">
            <a:avLst/>
          </a:prstGeom>
          <a:noFill/>
          <a:ln>
            <a:noFill/>
          </a:ln>
        </p:spPr>
      </p:pic>
      <p:pic>
        <p:nvPicPr>
          <p:cNvPr id="149" name="Google Shape;149;p17"/>
          <p:cNvPicPr preferRelativeResize="0"/>
          <p:nvPr/>
        </p:nvPicPr>
        <p:blipFill>
          <a:blip r:embed="rId5">
            <a:alphaModFix/>
          </a:blip>
          <a:stretch>
            <a:fillRect/>
          </a:stretch>
        </p:blipFill>
        <p:spPr>
          <a:xfrm>
            <a:off x="10507243" y="231249"/>
            <a:ext cx="1219207" cy="785576"/>
          </a:xfrm>
          <a:prstGeom prst="rect">
            <a:avLst/>
          </a:prstGeom>
          <a:noFill/>
          <a:ln>
            <a:noFill/>
          </a:ln>
        </p:spPr>
      </p:pic>
      <p:sp>
        <p:nvSpPr>
          <p:cNvPr id="150" name="Google Shape;150;p17"/>
          <p:cNvSpPr txBox="1"/>
          <p:nvPr/>
        </p:nvSpPr>
        <p:spPr>
          <a:xfrm>
            <a:off x="187750" y="6359875"/>
            <a:ext cx="270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accent3"/>
                </a:solidFill>
                <a:latin typeface="Montserrat Medium"/>
                <a:ea typeface="Montserrat Medium"/>
                <a:cs typeface="Montserrat Medium"/>
                <a:sym typeface="Montserrat Medium"/>
              </a:rPr>
              <a:t>8</a:t>
            </a:r>
            <a:r>
              <a:rPr lang="en-CA">
                <a:solidFill>
                  <a:schemeClr val="accent3"/>
                </a:solidFill>
                <a:latin typeface="Montserrat Medium"/>
                <a:ea typeface="Montserrat Medium"/>
                <a:cs typeface="Montserrat Medium"/>
                <a:sym typeface="Montserrat Medium"/>
              </a:rPr>
              <a:t> I Year To Date STR Report </a:t>
            </a:r>
            <a:endParaRPr>
              <a:solidFill>
                <a:schemeClr val="accent3"/>
              </a:solidFill>
              <a:latin typeface="Montserrat Medium"/>
              <a:ea typeface="Montserrat Medium"/>
              <a:cs typeface="Montserrat Medium"/>
              <a:sym typeface="Montserrat Medium"/>
            </a:endParaRPr>
          </a:p>
        </p:txBody>
      </p:sp>
      <p:sp>
        <p:nvSpPr>
          <p:cNvPr id="151" name="Google Shape;151;p17"/>
          <p:cNvSpPr txBox="1"/>
          <p:nvPr/>
        </p:nvSpPr>
        <p:spPr>
          <a:xfrm rot="-5400000">
            <a:off x="9718125" y="2040750"/>
            <a:ext cx="440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900"/>
              <a:t>Source:</a:t>
            </a:r>
            <a:r>
              <a:rPr lang="en-CA" sz="900"/>
              <a:t> STR/BCHA/BCRTS Destination Year </a:t>
            </a:r>
            <a:r>
              <a:rPr lang="en-CA" sz="900"/>
              <a:t>To Date - August </a:t>
            </a:r>
            <a:r>
              <a:rPr lang="en-CA" sz="900"/>
              <a:t> 2022</a:t>
            </a:r>
            <a:endParaRPr sz="1200"/>
          </a:p>
        </p:txBody>
      </p:sp>
      <p:sp>
        <p:nvSpPr>
          <p:cNvPr id="152" name="Google Shape;152;p17"/>
          <p:cNvSpPr txBox="1"/>
          <p:nvPr>
            <p:ph type="title"/>
          </p:nvPr>
        </p:nvSpPr>
        <p:spPr>
          <a:xfrm>
            <a:off x="408300" y="0"/>
            <a:ext cx="113754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CA" sz="2300">
                <a:solidFill>
                  <a:schemeClr val="dk2"/>
                </a:solidFill>
                <a:latin typeface="Montserrat"/>
                <a:ea typeface="Montserrat"/>
                <a:cs typeface="Montserrat"/>
                <a:sym typeface="Montserrat"/>
              </a:rPr>
              <a:t>Revenue</a:t>
            </a:r>
            <a:r>
              <a:rPr b="1" lang="en-CA" sz="2300">
                <a:solidFill>
                  <a:schemeClr val="dk2"/>
                </a:solidFill>
                <a:latin typeface="Montserrat"/>
                <a:ea typeface="Montserrat"/>
                <a:cs typeface="Montserrat"/>
                <a:sym typeface="Montserrat"/>
              </a:rPr>
              <a:t> Per Average Room</a:t>
            </a:r>
            <a:r>
              <a:rPr b="1" lang="en-CA" sz="2300">
                <a:solidFill>
                  <a:schemeClr val="dk2"/>
                </a:solidFill>
                <a:latin typeface="Montserrat"/>
                <a:ea typeface="Montserrat"/>
                <a:cs typeface="Montserrat"/>
                <a:sym typeface="Montserrat"/>
              </a:rPr>
              <a:t> - Year to Date Average </a:t>
            </a:r>
            <a:endParaRPr b="1" sz="23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CA" sz="2400">
                <a:latin typeface="Montserrat"/>
                <a:ea typeface="Montserrat"/>
                <a:cs typeface="Montserrat"/>
                <a:sym typeface="Montserrat"/>
              </a:rPr>
              <a:t>2017 - </a:t>
            </a:r>
            <a:r>
              <a:rPr b="1" lang="en-CA" sz="2400">
                <a:latin typeface="Montserrat"/>
                <a:ea typeface="Montserrat"/>
                <a:cs typeface="Montserrat"/>
                <a:sym typeface="Montserrat"/>
              </a:rPr>
              <a:t>August </a:t>
            </a:r>
            <a:r>
              <a:rPr b="1" lang="en-CA" sz="2400">
                <a:latin typeface="Montserrat"/>
                <a:ea typeface="Montserrat"/>
                <a:cs typeface="Montserrat"/>
                <a:sym typeface="Montserrat"/>
              </a:rPr>
              <a:t>2022</a:t>
            </a:r>
            <a:endParaRPr b="1" sz="2800">
              <a:latin typeface="Montserrat"/>
              <a:ea typeface="Montserrat"/>
              <a:cs typeface="Montserrat"/>
              <a:sym typeface="Montserrat"/>
            </a:endParaRPr>
          </a:p>
        </p:txBody>
      </p:sp>
      <p:sp>
        <p:nvSpPr>
          <p:cNvPr id="153" name="Google Shape;153;p17"/>
          <p:cNvSpPr txBox="1"/>
          <p:nvPr/>
        </p:nvSpPr>
        <p:spPr>
          <a:xfrm>
            <a:off x="8510025" y="4493400"/>
            <a:ext cx="3462300" cy="20934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CA" sz="1100">
                <a:solidFill>
                  <a:schemeClr val="lt1"/>
                </a:solidFill>
                <a:latin typeface="Montserrat"/>
                <a:ea typeface="Montserrat"/>
                <a:cs typeface="Montserrat"/>
                <a:sym typeface="Montserrat"/>
              </a:rPr>
              <a:t>Note Provincial State of Emergencies </a:t>
            </a:r>
            <a:endParaRPr b="1" sz="1100">
              <a:solidFill>
                <a:schemeClr val="lt1"/>
              </a:solidFill>
              <a:latin typeface="Montserrat"/>
              <a:ea typeface="Montserrat"/>
              <a:cs typeface="Montserrat"/>
              <a:sym typeface="Montserrat"/>
            </a:endParaRPr>
          </a:p>
          <a:p>
            <a:pPr indent="-298450" lvl="0" marL="457200" rtl="0" algn="l">
              <a:spcBef>
                <a:spcPts val="1000"/>
              </a:spcBef>
              <a:spcAft>
                <a:spcPts val="0"/>
              </a:spcAft>
              <a:buClr>
                <a:schemeClr val="lt1"/>
              </a:buClr>
              <a:buSzPts val="1100"/>
              <a:buFont typeface="Montserrat"/>
              <a:buChar char="-"/>
            </a:pPr>
            <a:r>
              <a:rPr lang="en-CA" sz="1100">
                <a:solidFill>
                  <a:schemeClr val="lt1"/>
                </a:solidFill>
                <a:latin typeface="Montserrat"/>
                <a:ea typeface="Montserrat"/>
                <a:cs typeface="Montserrat"/>
                <a:sym typeface="Montserrat"/>
              </a:rPr>
              <a:t>British Columbia declared a Provincial State of Emergency due to the COVID-19 Pandemic on March 18, 2020. </a:t>
            </a:r>
            <a:endParaRPr sz="1100">
              <a:solidFill>
                <a:schemeClr val="lt1"/>
              </a:solidFill>
              <a:latin typeface="Montserrat"/>
              <a:ea typeface="Montserrat"/>
              <a:cs typeface="Montserrat"/>
              <a:sym typeface="Montserrat"/>
            </a:endParaRPr>
          </a:p>
          <a:p>
            <a:pPr indent="-298450" lvl="0" marL="457200" rtl="0" algn="l">
              <a:spcBef>
                <a:spcPts val="1000"/>
              </a:spcBef>
              <a:spcAft>
                <a:spcPts val="0"/>
              </a:spcAft>
              <a:buClr>
                <a:schemeClr val="lt1"/>
              </a:buClr>
              <a:buSzPts val="1100"/>
              <a:buFont typeface="Montserrat"/>
              <a:buChar char="-"/>
            </a:pPr>
            <a:r>
              <a:rPr lang="en-CA" sz="1100">
                <a:solidFill>
                  <a:schemeClr val="lt1"/>
                </a:solidFill>
                <a:latin typeface="Montserrat"/>
                <a:ea typeface="Montserrat"/>
                <a:cs typeface="Montserrat"/>
                <a:sym typeface="Montserrat"/>
              </a:rPr>
              <a:t>Provincial State of Emergency due to Wildfires on July 20, 2021 </a:t>
            </a:r>
            <a:endParaRPr sz="1100">
              <a:solidFill>
                <a:schemeClr val="lt1"/>
              </a:solidFill>
              <a:latin typeface="Montserrat"/>
              <a:ea typeface="Montserrat"/>
              <a:cs typeface="Montserrat"/>
              <a:sym typeface="Montserrat"/>
            </a:endParaRPr>
          </a:p>
          <a:p>
            <a:pPr indent="-298450" lvl="0" marL="457200" rtl="0" algn="l">
              <a:spcBef>
                <a:spcPts val="1000"/>
              </a:spcBef>
              <a:spcAft>
                <a:spcPts val="1000"/>
              </a:spcAft>
              <a:buClr>
                <a:schemeClr val="lt1"/>
              </a:buClr>
              <a:buSzPts val="1100"/>
              <a:buFont typeface="Montserrat"/>
              <a:buChar char="-"/>
            </a:pPr>
            <a:r>
              <a:rPr lang="en-CA" sz="1100">
                <a:solidFill>
                  <a:schemeClr val="lt1"/>
                </a:solidFill>
                <a:latin typeface="Montserrat"/>
                <a:ea typeface="Montserrat"/>
                <a:cs typeface="Montserrat"/>
                <a:sym typeface="Montserrat"/>
              </a:rPr>
              <a:t>Provincial State of Emergency due to widespread flooding and landslides on November. 17, 2021.  </a:t>
            </a:r>
            <a:endParaRPr sz="1100">
              <a:solidFill>
                <a:schemeClr val="lt1"/>
              </a:solidFill>
              <a:latin typeface="Montserrat"/>
              <a:ea typeface="Montserrat"/>
              <a:cs typeface="Montserrat"/>
              <a:sym typeface="Montserrat"/>
            </a:endParaRPr>
          </a:p>
        </p:txBody>
      </p:sp>
      <p:pic>
        <p:nvPicPr>
          <p:cNvPr id="154" name="Google Shape;154;p17" title="Chart"/>
          <p:cNvPicPr preferRelativeResize="0"/>
          <p:nvPr/>
        </p:nvPicPr>
        <p:blipFill>
          <a:blip r:embed="rId6">
            <a:alphaModFix/>
          </a:blip>
          <a:stretch>
            <a:fillRect/>
          </a:stretch>
        </p:blipFill>
        <p:spPr>
          <a:xfrm>
            <a:off x="1073875" y="1180025"/>
            <a:ext cx="10044245" cy="31550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408300" y="65325"/>
            <a:ext cx="113754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CA" sz="2400">
                <a:solidFill>
                  <a:schemeClr val="dk2"/>
                </a:solidFill>
                <a:latin typeface="Montserrat"/>
                <a:ea typeface="Montserrat"/>
                <a:cs typeface="Montserrat"/>
                <a:sym typeface="Montserrat"/>
              </a:rPr>
              <a:t>Revenue Per Average Room</a:t>
            </a:r>
            <a:r>
              <a:rPr b="1" lang="en-CA" sz="2400">
                <a:solidFill>
                  <a:schemeClr val="dk2"/>
                </a:solidFill>
                <a:latin typeface="Montserrat"/>
                <a:ea typeface="Montserrat"/>
                <a:cs typeface="Montserrat"/>
                <a:sym typeface="Montserrat"/>
              </a:rPr>
              <a:t> - Average by month</a:t>
            </a:r>
            <a:endParaRPr b="1" sz="24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CA" sz="2400">
                <a:latin typeface="Montserrat"/>
                <a:ea typeface="Montserrat"/>
                <a:cs typeface="Montserrat"/>
                <a:sym typeface="Montserrat"/>
              </a:rPr>
              <a:t>2022 </a:t>
            </a:r>
            <a:endParaRPr b="1" sz="2800">
              <a:latin typeface="Montserrat"/>
              <a:ea typeface="Montserrat"/>
              <a:cs typeface="Montserrat"/>
              <a:sym typeface="Montserrat"/>
            </a:endParaRPr>
          </a:p>
        </p:txBody>
      </p:sp>
      <p:sp>
        <p:nvSpPr>
          <p:cNvPr id="160" name="Google Shape;160;p18"/>
          <p:cNvSpPr/>
          <p:nvPr/>
        </p:nvSpPr>
        <p:spPr>
          <a:xfrm>
            <a:off x="10972800" y="5948275"/>
            <a:ext cx="1063800" cy="81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nvSpPr>
        <p:spPr>
          <a:xfrm>
            <a:off x="264600" y="4497650"/>
            <a:ext cx="4657800" cy="2107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CA" sz="1500">
                <a:latin typeface="Montserrat"/>
                <a:ea typeface="Montserrat"/>
                <a:cs typeface="Montserrat"/>
                <a:sym typeface="Montserrat"/>
              </a:rPr>
              <a:t>Key Findings</a:t>
            </a:r>
            <a:endParaRPr b="1" sz="1500">
              <a:latin typeface="Montserrat"/>
              <a:ea typeface="Montserrat"/>
              <a:cs typeface="Montserrat"/>
              <a:sym typeface="Montserrat"/>
            </a:endParaRPr>
          </a:p>
          <a:p>
            <a:pPr indent="-298450" lvl="0" marL="457200" rtl="0" algn="l">
              <a:lnSpc>
                <a:spcPct val="115000"/>
              </a:lnSpc>
              <a:spcBef>
                <a:spcPts val="1200"/>
              </a:spcBef>
              <a:spcAft>
                <a:spcPts val="0"/>
              </a:spcAft>
              <a:buSzPts val="1100"/>
              <a:buChar char="●"/>
            </a:pPr>
            <a:r>
              <a:rPr lang="en-CA" sz="1100">
                <a:latin typeface="Montserrat"/>
                <a:ea typeface="Montserrat"/>
                <a:cs typeface="Montserrat"/>
                <a:sym typeface="Montserrat"/>
              </a:rPr>
              <a:t>The BC Average RevPAR for August 2022 was </a:t>
            </a:r>
            <a:r>
              <a:rPr b="1" lang="en-CA" sz="1100">
                <a:latin typeface="Montserrat"/>
                <a:ea typeface="Montserrat"/>
                <a:cs typeface="Montserrat"/>
                <a:sym typeface="Montserrat"/>
              </a:rPr>
              <a:t>$218.84</a:t>
            </a:r>
            <a:endParaRPr b="1" sz="1100">
              <a:latin typeface="Montserrat"/>
              <a:ea typeface="Montserrat"/>
              <a:cs typeface="Montserrat"/>
              <a:sym typeface="Montserrat"/>
            </a:endParaRPr>
          </a:p>
          <a:p>
            <a:pPr indent="-298450" lvl="0" marL="457200" rtl="0" algn="l">
              <a:lnSpc>
                <a:spcPct val="115000"/>
              </a:lnSpc>
              <a:spcBef>
                <a:spcPts val="1000"/>
              </a:spcBef>
              <a:spcAft>
                <a:spcPts val="0"/>
              </a:spcAft>
              <a:buSzPts val="1100"/>
              <a:buChar char="●"/>
            </a:pPr>
            <a:r>
              <a:rPr lang="en-CA" sz="1100">
                <a:latin typeface="Montserrat"/>
                <a:ea typeface="Montserrat"/>
                <a:cs typeface="Montserrat"/>
                <a:sym typeface="Montserrat"/>
              </a:rPr>
              <a:t>Vancouver Island had the highest RevPAR in August 2022 with </a:t>
            </a:r>
            <a:r>
              <a:rPr b="1" lang="en-CA" sz="1100">
                <a:latin typeface="Montserrat"/>
                <a:ea typeface="Montserrat"/>
                <a:cs typeface="Montserrat"/>
                <a:sym typeface="Montserrat"/>
              </a:rPr>
              <a:t>$260.15</a:t>
            </a:r>
            <a:endParaRPr sz="1100">
              <a:latin typeface="Montserrat"/>
              <a:ea typeface="Montserrat"/>
              <a:cs typeface="Montserrat"/>
              <a:sym typeface="Montserrat"/>
            </a:endParaRPr>
          </a:p>
          <a:p>
            <a:pPr indent="-298450" lvl="0" marL="457200" rtl="0" algn="l">
              <a:lnSpc>
                <a:spcPct val="115000"/>
              </a:lnSpc>
              <a:spcBef>
                <a:spcPts val="1000"/>
              </a:spcBef>
              <a:spcAft>
                <a:spcPts val="0"/>
              </a:spcAft>
              <a:buSzPts val="1100"/>
              <a:buChar char="●"/>
            </a:pPr>
            <a:r>
              <a:rPr lang="en-CA" sz="1100">
                <a:latin typeface="Montserrat"/>
                <a:ea typeface="Montserrat"/>
                <a:cs typeface="Montserrat"/>
                <a:sym typeface="Montserrat"/>
              </a:rPr>
              <a:t>Northern BC had the lowest RevPAR in August 2022 with </a:t>
            </a:r>
            <a:r>
              <a:rPr b="1" lang="en-CA" sz="1100">
                <a:latin typeface="Montserrat"/>
                <a:ea typeface="Montserrat"/>
                <a:cs typeface="Montserrat"/>
                <a:sym typeface="Montserrat"/>
              </a:rPr>
              <a:t>$87.02</a:t>
            </a:r>
            <a:endParaRPr b="1" sz="1100">
              <a:latin typeface="Montserrat"/>
              <a:ea typeface="Montserrat"/>
              <a:cs typeface="Montserrat"/>
              <a:sym typeface="Montserrat"/>
            </a:endParaRPr>
          </a:p>
          <a:p>
            <a:pPr indent="0" lvl="0" marL="457200" rtl="0" algn="l">
              <a:lnSpc>
                <a:spcPct val="115000"/>
              </a:lnSpc>
              <a:spcBef>
                <a:spcPts val="1200"/>
              </a:spcBef>
              <a:spcAft>
                <a:spcPts val="1200"/>
              </a:spcAft>
              <a:buNone/>
            </a:pPr>
            <a:r>
              <a:t/>
            </a:r>
            <a:endParaRPr sz="1000">
              <a:latin typeface="Montserrat"/>
              <a:ea typeface="Montserrat"/>
              <a:cs typeface="Montserrat"/>
              <a:sym typeface="Montserrat"/>
            </a:endParaRPr>
          </a:p>
        </p:txBody>
      </p:sp>
      <p:sp>
        <p:nvSpPr>
          <p:cNvPr id="162" name="Google Shape;162;p18"/>
          <p:cNvSpPr txBox="1"/>
          <p:nvPr/>
        </p:nvSpPr>
        <p:spPr>
          <a:xfrm>
            <a:off x="4922400" y="4764300"/>
            <a:ext cx="7052400" cy="19548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CA" sz="1000">
                <a:solidFill>
                  <a:schemeClr val="lt1"/>
                </a:solidFill>
                <a:latin typeface="Montserrat"/>
                <a:ea typeface="Montserrat"/>
                <a:cs typeface="Montserrat"/>
                <a:sym typeface="Montserrat"/>
              </a:rPr>
              <a:t>Note Provincial State of Emergencies </a:t>
            </a:r>
            <a:endParaRPr b="1"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on Wednesday, March 18, 2020. Travel within British Columbia was restricted to essential needs only from April 23, 2021 and was ongoing until June 15, 2021 by order and direction of the Ministry of Public Safety in consultation with BC's Provincial Health Officer. </a:t>
            </a:r>
            <a:endParaRPr sz="1000">
              <a:solidFill>
                <a:schemeClr val="lt1"/>
              </a:solidFill>
              <a:latin typeface="Montserrat"/>
              <a:ea typeface="Montserrat"/>
              <a:cs typeface="Montserrat"/>
              <a:sym typeface="Montserrat"/>
            </a:endParaRPr>
          </a:p>
          <a:p>
            <a:pPr indent="-292100" lvl="0" marL="457200" rtl="0" algn="l">
              <a:spcBef>
                <a:spcPts val="1000"/>
              </a:spcBef>
              <a:spcAft>
                <a:spcPts val="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entered a Provincial State of Emergency due to Wildfires on July 20, 2021 and was ongoing until September 14, 2021.</a:t>
            </a:r>
            <a:endParaRPr sz="1000">
              <a:solidFill>
                <a:schemeClr val="lt1"/>
              </a:solidFill>
              <a:latin typeface="Montserrat"/>
              <a:ea typeface="Montserrat"/>
              <a:cs typeface="Montserrat"/>
              <a:sym typeface="Montserrat"/>
            </a:endParaRPr>
          </a:p>
          <a:p>
            <a:pPr indent="-292100" lvl="0" marL="457200" rtl="0" algn="l">
              <a:spcBef>
                <a:spcPts val="1000"/>
              </a:spcBef>
              <a:spcAft>
                <a:spcPts val="1000"/>
              </a:spcAft>
              <a:buClr>
                <a:schemeClr val="lt1"/>
              </a:buClr>
              <a:buSzPts val="1000"/>
              <a:buFont typeface="Montserrat"/>
              <a:buChar char="-"/>
            </a:pPr>
            <a:r>
              <a:rPr lang="en-CA" sz="1000">
                <a:solidFill>
                  <a:schemeClr val="lt1"/>
                </a:solidFill>
                <a:latin typeface="Montserrat"/>
                <a:ea typeface="Montserrat"/>
                <a:cs typeface="Montserrat"/>
                <a:sym typeface="Montserrat"/>
              </a:rPr>
              <a:t>British Columbia declared a provincial state of emergency due to widespread flooding and landslides on November. 17, 2021 to January 18, 2022. </a:t>
            </a:r>
            <a:endParaRPr sz="1000">
              <a:solidFill>
                <a:schemeClr val="lt1"/>
              </a:solidFill>
              <a:latin typeface="Montserrat"/>
              <a:ea typeface="Montserrat"/>
              <a:cs typeface="Montserrat"/>
              <a:sym typeface="Montserrat"/>
            </a:endParaRPr>
          </a:p>
        </p:txBody>
      </p:sp>
      <p:pic>
        <p:nvPicPr>
          <p:cNvPr descr="A picture containing drawing&#10;&#10;Description automatically generated" id="163" name="Google Shape;163;p18"/>
          <p:cNvPicPr preferRelativeResize="0"/>
          <p:nvPr/>
        </p:nvPicPr>
        <p:blipFill rotWithShape="1">
          <a:blip r:embed="rId3">
            <a:alphaModFix/>
          </a:blip>
          <a:srcRect b="0" l="0" r="0" t="0"/>
          <a:stretch/>
        </p:blipFill>
        <p:spPr>
          <a:xfrm>
            <a:off x="8570400" y="218150"/>
            <a:ext cx="1048538" cy="811791"/>
          </a:xfrm>
          <a:prstGeom prst="rect">
            <a:avLst/>
          </a:prstGeom>
          <a:noFill/>
          <a:ln>
            <a:noFill/>
          </a:ln>
        </p:spPr>
      </p:pic>
      <p:pic>
        <p:nvPicPr>
          <p:cNvPr id="164" name="Google Shape;164;p18"/>
          <p:cNvPicPr preferRelativeResize="0"/>
          <p:nvPr/>
        </p:nvPicPr>
        <p:blipFill>
          <a:blip r:embed="rId4">
            <a:alphaModFix/>
          </a:blip>
          <a:stretch>
            <a:fillRect/>
          </a:stretch>
        </p:blipFill>
        <p:spPr>
          <a:xfrm>
            <a:off x="9651341" y="218150"/>
            <a:ext cx="823493" cy="811800"/>
          </a:xfrm>
          <a:prstGeom prst="rect">
            <a:avLst/>
          </a:prstGeom>
          <a:noFill/>
          <a:ln>
            <a:noFill/>
          </a:ln>
        </p:spPr>
      </p:pic>
      <p:pic>
        <p:nvPicPr>
          <p:cNvPr id="165" name="Google Shape;165;p18"/>
          <p:cNvPicPr preferRelativeResize="0"/>
          <p:nvPr/>
        </p:nvPicPr>
        <p:blipFill>
          <a:blip r:embed="rId5">
            <a:alphaModFix/>
          </a:blip>
          <a:stretch>
            <a:fillRect/>
          </a:stretch>
        </p:blipFill>
        <p:spPr>
          <a:xfrm>
            <a:off x="10507243" y="231249"/>
            <a:ext cx="1219207" cy="785576"/>
          </a:xfrm>
          <a:prstGeom prst="rect">
            <a:avLst/>
          </a:prstGeom>
          <a:noFill/>
          <a:ln>
            <a:noFill/>
          </a:ln>
        </p:spPr>
      </p:pic>
      <p:sp>
        <p:nvSpPr>
          <p:cNvPr id="166" name="Google Shape;166;p18"/>
          <p:cNvSpPr txBox="1"/>
          <p:nvPr/>
        </p:nvSpPr>
        <p:spPr>
          <a:xfrm>
            <a:off x="187750" y="6359875"/>
            <a:ext cx="270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solidFill>
                  <a:schemeClr val="accent3"/>
                </a:solidFill>
                <a:latin typeface="Montserrat Medium"/>
                <a:ea typeface="Montserrat Medium"/>
                <a:cs typeface="Montserrat Medium"/>
                <a:sym typeface="Montserrat Medium"/>
              </a:rPr>
              <a:t>9</a:t>
            </a:r>
            <a:r>
              <a:rPr lang="en-CA">
                <a:solidFill>
                  <a:schemeClr val="accent3"/>
                </a:solidFill>
                <a:latin typeface="Montserrat Medium"/>
                <a:ea typeface="Montserrat Medium"/>
                <a:cs typeface="Montserrat Medium"/>
                <a:sym typeface="Montserrat Medium"/>
              </a:rPr>
              <a:t> I Year To Date STR Report </a:t>
            </a:r>
            <a:endParaRPr>
              <a:solidFill>
                <a:schemeClr val="accent3"/>
              </a:solidFill>
              <a:latin typeface="Montserrat Medium"/>
              <a:ea typeface="Montserrat Medium"/>
              <a:cs typeface="Montserrat Medium"/>
              <a:sym typeface="Montserrat Medium"/>
            </a:endParaRPr>
          </a:p>
        </p:txBody>
      </p:sp>
      <p:sp>
        <p:nvSpPr>
          <p:cNvPr id="167" name="Google Shape;167;p18"/>
          <p:cNvSpPr txBox="1"/>
          <p:nvPr/>
        </p:nvSpPr>
        <p:spPr>
          <a:xfrm rot="-5400000">
            <a:off x="9742950" y="2175225"/>
            <a:ext cx="4404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900"/>
              <a:t>Source:</a:t>
            </a:r>
            <a:r>
              <a:rPr lang="en-CA" sz="900"/>
              <a:t> STR/BCHA/BCRTS Destination Year </a:t>
            </a:r>
            <a:r>
              <a:rPr lang="en-CA" sz="900"/>
              <a:t>To Date - August </a:t>
            </a:r>
            <a:r>
              <a:rPr lang="en-CA" sz="900"/>
              <a:t> 2022</a:t>
            </a:r>
            <a:endParaRPr sz="1200"/>
          </a:p>
        </p:txBody>
      </p:sp>
      <p:pic>
        <p:nvPicPr>
          <p:cNvPr id="168" name="Google Shape;168;p18" title="Chart"/>
          <p:cNvPicPr preferRelativeResize="0"/>
          <p:nvPr/>
        </p:nvPicPr>
        <p:blipFill>
          <a:blip r:embed="rId6">
            <a:alphaModFix/>
          </a:blip>
          <a:stretch>
            <a:fillRect/>
          </a:stretch>
        </p:blipFill>
        <p:spPr>
          <a:xfrm>
            <a:off x="1141827" y="1071375"/>
            <a:ext cx="9618423" cy="3467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35">
      <a:dk1>
        <a:srgbClr val="A22A2A"/>
      </a:dk1>
      <a:lt1>
        <a:srgbClr val="FFFFFF"/>
      </a:lt1>
      <a:dk2>
        <a:srgbClr val="2F4159"/>
      </a:dk2>
      <a:lt2>
        <a:srgbClr val="E7E6E6"/>
      </a:lt2>
      <a:accent1>
        <a:srgbClr val="A22A2A"/>
      </a:accent1>
      <a:accent2>
        <a:srgbClr val="61504D"/>
      </a:accent2>
      <a:accent3>
        <a:srgbClr val="939598"/>
      </a:accent3>
      <a:accent4>
        <a:srgbClr val="4D4D4F"/>
      </a:accent4>
      <a:accent5>
        <a:srgbClr val="BCB49E"/>
      </a:accent5>
      <a:accent6>
        <a:srgbClr val="2F4159"/>
      </a:accent6>
      <a:hlink>
        <a:srgbClr val="AAAE76"/>
      </a:hlink>
      <a:folHlink>
        <a:srgbClr val="AAAE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